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3"/>
  </p:notesMasterIdLst>
  <p:handoutMasterIdLst>
    <p:handoutMasterId r:id="rId34"/>
  </p:handoutMasterIdLst>
  <p:sldIdLst>
    <p:sldId id="485" r:id="rId2"/>
    <p:sldId id="546" r:id="rId3"/>
    <p:sldId id="503" r:id="rId4"/>
    <p:sldId id="507" r:id="rId5"/>
    <p:sldId id="525" r:id="rId6"/>
    <p:sldId id="518" r:id="rId7"/>
    <p:sldId id="571" r:id="rId8"/>
    <p:sldId id="586" r:id="rId9"/>
    <p:sldId id="578" r:id="rId10"/>
    <p:sldId id="590" r:id="rId11"/>
    <p:sldId id="554" r:id="rId12"/>
    <p:sldId id="595" r:id="rId13"/>
    <p:sldId id="556" r:id="rId14"/>
    <p:sldId id="591" r:id="rId15"/>
    <p:sldId id="589" r:id="rId16"/>
    <p:sldId id="557" r:id="rId17"/>
    <p:sldId id="565" r:id="rId18"/>
    <p:sldId id="584" r:id="rId19"/>
    <p:sldId id="566" r:id="rId20"/>
    <p:sldId id="582" r:id="rId21"/>
    <p:sldId id="496" r:id="rId22"/>
    <p:sldId id="574" r:id="rId23"/>
    <p:sldId id="569" r:id="rId24"/>
    <p:sldId id="580" r:id="rId25"/>
    <p:sldId id="587" r:id="rId26"/>
    <p:sldId id="588" r:id="rId27"/>
    <p:sldId id="592" r:id="rId28"/>
    <p:sldId id="593" r:id="rId29"/>
    <p:sldId id="576" r:id="rId30"/>
    <p:sldId id="585" r:id="rId31"/>
    <p:sldId id="570" r:id="rId32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3300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9053" autoAdjust="0"/>
  </p:normalViewPr>
  <p:slideViewPr>
    <p:cSldViewPr showGuides="1">
      <p:cViewPr>
        <p:scale>
          <a:sx n="75" d="100"/>
          <a:sy n="75" d="100"/>
        </p:scale>
        <p:origin x="-2676" y="-38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790" y="151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B80855-47B9-4D93-9B26-5FCD2A2954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59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B5ADA3-DF97-4AE5-A3D4-E0B3F8815E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166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0C0BE6-FDEC-462A-A9AD-77DAC6EBF38D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2475"/>
            <a:ext cx="4946650" cy="3709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4750" cy="4468812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41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E2B9-5C5A-4329-ADDC-A6CF143FF779}" type="slidenum">
              <a:rPr lang="de-DE"/>
              <a:pPr/>
              <a:t>11</a:t>
            </a:fld>
            <a:endParaRPr lang="de-DE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E2B9-5C5A-4329-ADDC-A6CF143FF779}" type="slidenum">
              <a:rPr lang="de-DE"/>
              <a:pPr/>
              <a:t>12</a:t>
            </a:fld>
            <a:endParaRPr lang="de-DE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04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67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911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8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8237" cy="37115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</p:spPr>
        <p:txBody>
          <a:bodyPr/>
          <a:lstStyle/>
          <a:p>
            <a:pPr>
              <a:lnSpc>
                <a:spcPct val="75000"/>
              </a:lnSpc>
            </a:pPr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3269D4-F94B-4C23-96E2-91A9248A9BD3}" type="slidenum">
              <a:rPr lang="de-DE" sz="1200"/>
              <a:pPr algn="r" eaLnBrk="1" hangingPunct="1"/>
              <a:t>22</a:t>
            </a:fld>
            <a:endParaRPr lang="de-DE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0C0BE6-FDEC-462A-A9AD-77DAC6EBF38D}" type="slidenum">
              <a:rPr lang="de-DE" smtClean="0"/>
              <a:pPr eaLnBrk="1" hangingPunct="1"/>
              <a:t>2</a:t>
            </a:fld>
            <a:endParaRPr lang="de-DE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2475"/>
            <a:ext cx="4946650" cy="3709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4750" cy="446881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64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A4A3C-E36E-424F-B32B-0E7D748DB03A}" type="slidenum">
              <a:rPr lang="de-DE"/>
              <a:pPr/>
              <a:t>24</a:t>
            </a:fld>
            <a:endParaRPr lang="de-DE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48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770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77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C8F45E-55EE-4BAE-BEEF-861E27AF76D3}" type="slidenum">
              <a:rPr lang="de-DE" sz="1200"/>
              <a:pPr algn="r" eaLnBrk="1" hangingPunct="1"/>
              <a:t>3</a:t>
            </a:fld>
            <a:endParaRPr lang="de-D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1581150"/>
            <a:ext cx="4948237" cy="3711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5470525"/>
            <a:ext cx="4867275" cy="3716338"/>
          </a:xfrm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D4A6E3-B419-48B6-8DE6-AD24A402C7DB}" type="slidenum">
              <a:rPr lang="de-DE" sz="1200"/>
              <a:pPr algn="r" eaLnBrk="1" hangingPunct="1"/>
              <a:t>4</a:t>
            </a:fld>
            <a:endParaRPr lang="de-DE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1581150"/>
            <a:ext cx="4948237" cy="3711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71963E-1564-4081-92A2-AA36830AEBF6}" type="slidenum">
              <a:rPr lang="de-DE" sz="1200"/>
              <a:pPr algn="r" eaLnBrk="1" hangingPunct="1"/>
              <a:t>5</a:t>
            </a:fld>
            <a:endParaRPr lang="de-DE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17550"/>
            <a:ext cx="4948237" cy="3711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95E302-C12B-4562-A3C8-90352A6BB566}" type="slidenum">
              <a:rPr lang="de-DE" sz="1200"/>
              <a:pPr algn="r" eaLnBrk="1" hangingPunct="1"/>
              <a:t>6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8237" cy="3711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95E302-C12B-4562-A3C8-90352A6BB566}" type="slidenum">
              <a:rPr lang="de-DE" sz="1200"/>
              <a:pPr algn="r" eaLnBrk="1" hangingPunct="1"/>
              <a:t>7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8237" cy="3711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8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5ADA3-DF97-4AE5-A3D4-E0B3F8815E9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2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_oben-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28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>
            <a:off x="7387432" y="4733131"/>
            <a:ext cx="3282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D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e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u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c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h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e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   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n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u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   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f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ü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r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   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U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r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b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a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n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k</a:t>
            </a:r>
          </a:p>
        </p:txBody>
      </p:sp>
      <p:pic>
        <p:nvPicPr>
          <p:cNvPr id="6" name="Picture 6" descr="logo-test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6483350"/>
            <a:ext cx="820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395288"/>
            <a:ext cx="8385175" cy="107950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2517775"/>
            <a:ext cx="8385175" cy="2879725"/>
          </a:xfrm>
        </p:spPr>
        <p:txBody>
          <a:bodyPr lIns="91440" tIns="45720" rIns="91440" bIns="45720"/>
          <a:lstStyle>
            <a:lvl1pPr marL="0" indent="0" algn="ctr">
              <a:buFont typeface="Monotype Sorts" pitchFamily="2" charset="2"/>
              <a:buNone/>
              <a:defRPr sz="21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7849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7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4963" y="395288"/>
            <a:ext cx="2095500" cy="5946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137275" cy="5946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70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85175" cy="1258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288" y="1916113"/>
            <a:ext cx="4116387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1916113"/>
            <a:ext cx="4116388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2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85175" cy="1258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288" y="1916113"/>
            <a:ext cx="4116387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64075" y="1916113"/>
            <a:ext cx="4116388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64075" y="4205288"/>
            <a:ext cx="4116388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1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82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099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16113"/>
            <a:ext cx="41163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1916113"/>
            <a:ext cx="41163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38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99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7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4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234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295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_oben-tes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28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838517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83851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 rot="-5400000">
            <a:off x="7387432" y="4733131"/>
            <a:ext cx="3282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D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e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u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c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h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e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   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n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u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   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f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ü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r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   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U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r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b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a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n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s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t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i</a:t>
            </a:r>
            <a:r>
              <a:rPr lang="de-DE" sz="800" smtClean="0">
                <a:solidFill>
                  <a:schemeClr val="tx2"/>
                </a:solidFill>
                <a:latin typeface="AvantGarde" pitchFamily="34" charset="0"/>
              </a:rPr>
              <a:t> </a:t>
            </a:r>
            <a:r>
              <a:rPr lang="de-DE" sz="1200" smtClean="0">
                <a:solidFill>
                  <a:schemeClr val="tx2"/>
                </a:solidFill>
                <a:latin typeface="AvantGarde" pitchFamily="34" charset="0"/>
              </a:rPr>
              <a:t>k</a:t>
            </a:r>
          </a:p>
        </p:txBody>
      </p:sp>
      <p:pic>
        <p:nvPicPr>
          <p:cNvPr id="1030" name="Picture 6" descr="logo-test3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6483350"/>
            <a:ext cx="820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SzPct val="75000"/>
        <a:buFont typeface="Monotype Sorts" pitchFamily="2" charset="2"/>
        <a:buChar char="n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SzPct val="75000"/>
        <a:buFont typeface="Monotype Sorts" pitchFamily="2" charset="2"/>
        <a:buChar char="s"/>
        <a:defRPr sz="1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SzPct val="70000"/>
        <a:buFont typeface="Monotype Sorts" pitchFamily="2" charset="2"/>
        <a:buChar char="l"/>
        <a:defRPr sz="17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7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Font typeface="Arial" charset="0"/>
        <a:buChar char="…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Font typeface="Arial" charset="0"/>
        <a:buChar char="…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Font typeface="Arial" charset="0"/>
        <a:buChar char="…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Font typeface="Arial" charset="0"/>
        <a:buChar char="…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15000"/>
        </a:spcAft>
        <a:buClr>
          <a:schemeClr val="accent2"/>
        </a:buClr>
        <a:buFont typeface="Arial" charset="0"/>
        <a:buChar char="…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593" y="890017"/>
            <a:ext cx="8243887" cy="2466975"/>
          </a:xfrm>
          <a:noFill/>
        </p:spPr>
        <p:txBody>
          <a:bodyPr lIns="92075" tIns="46038" rIns="92075" bIns="46038" anchor="ctr" anchorCtr="0"/>
          <a:lstStyle/>
          <a:p>
            <a:pPr algn="l" defTabSz="762000" eaLnBrk="1" hangingPunct="1">
              <a:spcBef>
                <a:spcPct val="100000"/>
              </a:spcBef>
            </a:pPr>
            <a:r>
              <a:rPr lang="de-DE" sz="3200" dirty="0"/>
              <a:t>Gleiche Teilhabe für alle?</a:t>
            </a:r>
            <a:br>
              <a:rPr lang="de-DE" sz="3200" dirty="0"/>
            </a:br>
            <a:r>
              <a:rPr lang="de-DE" sz="3200" dirty="0"/>
              <a:t>Partizipation aus der Genderperspektive</a:t>
            </a:r>
            <a:endParaRPr lang="de-DE" sz="32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6262" y="4869160"/>
            <a:ext cx="896429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defTabSz="762000">
              <a:spcBef>
                <a:spcPct val="100000"/>
              </a:spcBef>
            </a:pPr>
            <a:r>
              <a:rPr lang="de-DE" sz="2400" dirty="0">
                <a:solidFill>
                  <a:schemeClr val="tx2"/>
                </a:solidFill>
              </a:rPr>
              <a:t>Dr. </a:t>
            </a:r>
            <a:r>
              <a:rPr lang="de-DE" sz="2400" dirty="0" smtClean="0">
                <a:solidFill>
                  <a:schemeClr val="tx2"/>
                </a:solidFill>
              </a:rPr>
              <a:t>Stephanie Bock </a:t>
            </a:r>
            <a:endParaRPr lang="de-DE" sz="2000" dirty="0">
              <a:solidFill>
                <a:schemeClr val="tx2"/>
              </a:solidFill>
            </a:endParaRPr>
          </a:p>
          <a:p>
            <a:pPr defTabSz="762000">
              <a:spcBef>
                <a:spcPct val="100000"/>
              </a:spcBef>
            </a:pPr>
            <a:endParaRPr lang="de-DE" sz="2000" dirty="0" smtClean="0">
              <a:solidFill>
                <a:schemeClr val="tx2"/>
              </a:solidFill>
            </a:endParaRPr>
          </a:p>
          <a:p>
            <a:pPr defTabSz="762000">
              <a:spcBef>
                <a:spcPct val="100000"/>
              </a:spcBef>
            </a:pPr>
            <a:endParaRPr lang="de-DE" sz="2000" dirty="0">
              <a:solidFill>
                <a:schemeClr val="tx2"/>
              </a:solidFill>
            </a:endParaRPr>
          </a:p>
          <a:p>
            <a:pPr defTabSz="762000">
              <a:spcBef>
                <a:spcPct val="100000"/>
              </a:spcBef>
            </a:pPr>
            <a:r>
              <a:rPr lang="de-DE" sz="2000" dirty="0" smtClean="0">
                <a:solidFill>
                  <a:schemeClr val="tx2"/>
                </a:solidFill>
              </a:rPr>
              <a:t>28</a:t>
            </a:r>
            <a:r>
              <a:rPr lang="de-DE" sz="2000" dirty="0">
                <a:solidFill>
                  <a:schemeClr val="tx2"/>
                </a:solidFill>
              </a:rPr>
              <a:t>. Februar 2013 </a:t>
            </a:r>
            <a:r>
              <a:rPr lang="de-DE" sz="2000" dirty="0" smtClean="0">
                <a:solidFill>
                  <a:schemeClr val="tx2"/>
                </a:solidFill>
              </a:rPr>
              <a:t/>
            </a:r>
            <a:br>
              <a:rPr lang="de-DE" sz="2000" dirty="0" smtClean="0">
                <a:solidFill>
                  <a:schemeClr val="tx2"/>
                </a:solidFill>
              </a:rPr>
            </a:br>
            <a:r>
              <a:rPr lang="de-DE" sz="2000" dirty="0" smtClean="0">
                <a:solidFill>
                  <a:schemeClr val="tx2"/>
                </a:solidFill>
              </a:rPr>
              <a:t>18</a:t>
            </a:r>
            <a:r>
              <a:rPr lang="de-DE" sz="2000" dirty="0">
                <a:solidFill>
                  <a:schemeClr val="tx2"/>
                </a:solidFill>
              </a:rPr>
              <a:t>. </a:t>
            </a:r>
            <a:r>
              <a:rPr lang="de-DE" sz="2000" dirty="0" smtClean="0">
                <a:solidFill>
                  <a:schemeClr val="tx2"/>
                </a:solidFill>
              </a:rPr>
              <a:t>Europäischer Verwaltungskongress 2013 in Bremen</a:t>
            </a:r>
          </a:p>
          <a:p>
            <a:pPr defTabSz="762000">
              <a:spcBef>
                <a:spcPct val="100000"/>
              </a:spcBef>
            </a:pP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50" y="6761163"/>
            <a:ext cx="88900" cy="920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3600" i="1" u="sng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50787"/>
            <a:ext cx="3591288" cy="2470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2996952"/>
            <a:ext cx="761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Zeit für Protest und Partizipation?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69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1546225" y="-242888"/>
            <a:ext cx="7597775" cy="724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E8EC6"/>
              </a:buClr>
              <a:buFont typeface="Wingdings" pitchFamily="2" charset="2"/>
              <a:buNone/>
              <a:tabLst>
                <a:tab pos="1428750" algn="l"/>
              </a:tabLst>
            </a:pPr>
            <a:endParaRPr lang="de-DE" sz="2000"/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5867400" y="1052513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/>
          </a:p>
        </p:txBody>
      </p:sp>
      <p:pic>
        <p:nvPicPr>
          <p:cNvPr id="367620" name="Picture 4" descr="5-3-ab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37109"/>
            <a:ext cx="83883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791418" y="1116033"/>
            <a:ext cx="709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/>
              <a:t>Quote der aktiv erwerbstätigen 25- bis 54-jährigen Frauen und Männer mit oder ohne Kind(er) in Deutschland 1996 und 2004 (in %)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51906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ea typeface="+mj-ea"/>
                <a:cs typeface="+mj-cs"/>
              </a:rPr>
              <a:t>Arbeitsteilung – Erwerbstätigkeit 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7261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1546225" y="-242888"/>
            <a:ext cx="7597775" cy="724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1E8EC6"/>
              </a:buClr>
              <a:buFont typeface="Wingdings" pitchFamily="2" charset="2"/>
              <a:buNone/>
              <a:tabLst>
                <a:tab pos="1428750" algn="l"/>
              </a:tabLst>
            </a:pPr>
            <a:endParaRPr lang="de-DE" sz="2000"/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5867400" y="1052513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/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1043608" y="1085835"/>
            <a:ext cx="7381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/>
              <a:t>Unbezahlte Arbeit von erwerbstätigen Paaren unter 60 mit Kind(</a:t>
            </a:r>
            <a:r>
              <a:rPr lang="de-DE" sz="1600" b="1" dirty="0" err="1"/>
              <a:t>ern</a:t>
            </a:r>
            <a:r>
              <a:rPr lang="de-DE" sz="1600" b="1" dirty="0"/>
              <a:t>) unter 15 Jahren nach Geschlecht der Partner in West- und Ostdeutschland 1991/1992 und 2001/2002, (in Stunden : Minuten)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43608" y="5486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ea typeface="+mj-ea"/>
                <a:cs typeface="+mj-cs"/>
              </a:rPr>
              <a:t>Arbeitsteilung – unbezahlte Arbeit 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  <p:pic>
        <p:nvPicPr>
          <p:cNvPr id="9218" name="Picture 2" descr="http://www.bmfsfj.de/doku/Publikationen/genderreport/01-Redaktion/Bilder/5-6-abb3,property=bild,bereich=genderreport,sprache=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5010"/>
            <a:ext cx="8119894" cy="50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43408"/>
            <a:ext cx="11041152" cy="780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rlin-institut.org/newsletter/1290074304_Alleinerziehende_nach_Alter_Kin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0996"/>
            <a:ext cx="7992888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971600" y="692696"/>
            <a:ext cx="78488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de-DE" sz="2400" b="1" dirty="0" smtClean="0">
                <a:latin typeface="+mj-lt"/>
                <a:ea typeface="+mj-ea"/>
                <a:cs typeface="+mj-cs"/>
              </a:rPr>
              <a:t>Alleinerziehende: </a:t>
            </a:r>
            <a:br>
              <a:rPr lang="de-DE" sz="2400" b="1" dirty="0" smtClean="0">
                <a:latin typeface="+mj-lt"/>
                <a:ea typeface="+mj-ea"/>
                <a:cs typeface="+mj-cs"/>
              </a:rPr>
            </a:br>
            <a:r>
              <a:rPr lang="de-DE" sz="2400" b="1" dirty="0" smtClean="0">
                <a:latin typeface="+mj-lt"/>
                <a:ea typeface="+mj-ea"/>
                <a:cs typeface="+mj-cs"/>
              </a:rPr>
              <a:t>Die </a:t>
            </a:r>
            <a:r>
              <a:rPr lang="de-DE" sz="2400" b="1" dirty="0">
                <a:latin typeface="+mj-lt"/>
                <a:ea typeface="+mj-ea"/>
                <a:cs typeface="+mj-cs"/>
              </a:rPr>
              <a:t>Jüngeren bei der Mutter, die Älteren beim Vater</a:t>
            </a:r>
          </a:p>
          <a:p>
            <a:endParaRPr lang="de-DE" b="1" dirty="0"/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Alleinerziehende nach Alter des jüngsten Kindes 2009 in Prozent</a:t>
            </a:r>
          </a:p>
        </p:txBody>
      </p:sp>
    </p:spTree>
    <p:extLst>
      <p:ext uri="{BB962C8B-B14F-4D97-AF65-F5344CB8AC3E}">
        <p14:creationId xmlns:p14="http://schemas.microsoft.com/office/powerpoint/2010/main" val="47683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720840"/>
            <a:ext cx="799288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>
                <a:latin typeface="+mj-lt"/>
                <a:ea typeface="+mj-ea"/>
                <a:cs typeface="+mj-cs"/>
              </a:rPr>
              <a:t>Ressource Zeit:  Pflege </a:t>
            </a:r>
            <a:r>
              <a:rPr lang="de-DE" sz="2400" b="1" dirty="0" smtClean="0">
                <a:solidFill>
                  <a:srgbClr val="336699"/>
                </a:solidFill>
              </a:rPr>
              <a:t>(</a:t>
            </a:r>
            <a:r>
              <a:rPr lang="de-DE" sz="2400" dirty="0"/>
              <a:t>Pflegestatistik </a:t>
            </a:r>
            <a:r>
              <a:rPr lang="de-DE" sz="2400" dirty="0" smtClean="0"/>
              <a:t>2005)</a:t>
            </a:r>
            <a:endParaRPr lang="de-DE" sz="2400" b="1" dirty="0" smtClean="0">
              <a:solidFill>
                <a:srgbClr val="336699"/>
              </a:solidFill>
            </a:endParaRPr>
          </a:p>
          <a:p>
            <a:pPr lvl="0"/>
            <a:endParaRPr lang="de-DE" sz="2400" b="1" dirty="0">
              <a:solidFill>
                <a:srgbClr val="336699"/>
              </a:solidFill>
            </a:endParaRPr>
          </a:p>
          <a:p>
            <a:pPr marL="457200" lvl="0" indent="-457200" defTabSz="762000" eaLnBrk="0" hangingPunct="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mehr </a:t>
            </a:r>
            <a:r>
              <a:rPr lang="de-DE" sz="2000" dirty="0">
                <a:latin typeface="+mn-lt"/>
              </a:rPr>
              <a:t>als zwei Drittel der Pflegebedürftigen (68%) </a:t>
            </a:r>
            <a:r>
              <a:rPr lang="de-DE" sz="2000" dirty="0" smtClean="0">
                <a:latin typeface="+mn-lt"/>
              </a:rPr>
              <a:t>werden zu </a:t>
            </a:r>
            <a:r>
              <a:rPr lang="de-DE" sz="2000" dirty="0">
                <a:latin typeface="+mn-lt"/>
              </a:rPr>
              <a:t>Hause </a:t>
            </a:r>
            <a:r>
              <a:rPr lang="de-DE" sz="2000" dirty="0" smtClean="0">
                <a:latin typeface="+mn-lt"/>
              </a:rPr>
              <a:t>versorgt</a:t>
            </a:r>
            <a:endParaRPr lang="de-DE" sz="2000" dirty="0">
              <a:latin typeface="+mn-lt"/>
            </a:endParaRPr>
          </a:p>
          <a:p>
            <a:pPr marL="457200" lvl="0" indent="-457200" defTabSz="762000" eaLnBrk="0" hangingPunct="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eine </a:t>
            </a:r>
            <a:r>
              <a:rPr lang="de-DE" sz="2000" dirty="0">
                <a:latin typeface="+mn-lt"/>
              </a:rPr>
              <a:t>Zweidrittelmehrheit der häuslich </a:t>
            </a:r>
            <a:r>
              <a:rPr lang="de-DE" sz="2000" dirty="0" smtClean="0">
                <a:latin typeface="+mn-lt"/>
              </a:rPr>
              <a:t>Gepflegten </a:t>
            </a:r>
            <a:r>
              <a:rPr lang="de-DE" sz="2000" dirty="0">
                <a:latin typeface="+mn-lt"/>
              </a:rPr>
              <a:t>(980.000) </a:t>
            </a:r>
            <a:r>
              <a:rPr lang="de-DE" sz="2000" dirty="0" err="1" smtClean="0">
                <a:latin typeface="+mn-lt"/>
              </a:rPr>
              <a:t>wirde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zudem ausschließlich durch Angehörige </a:t>
            </a:r>
            <a:r>
              <a:rPr lang="de-DE" sz="2000" dirty="0" smtClean="0">
                <a:latin typeface="+mn-lt"/>
              </a:rPr>
              <a:t>gepflegt</a:t>
            </a:r>
          </a:p>
          <a:p>
            <a:pPr marL="457200" lvl="0" indent="-457200" defTabSz="762000" eaLnBrk="0" hangingPunct="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zwei </a:t>
            </a:r>
            <a:r>
              <a:rPr lang="de-DE" sz="2000" dirty="0">
                <a:latin typeface="+mn-lt"/>
              </a:rPr>
              <a:t>Drittel der unbezahlten </a:t>
            </a:r>
            <a:r>
              <a:rPr lang="de-DE" sz="2000" dirty="0" smtClean="0">
                <a:latin typeface="+mn-lt"/>
              </a:rPr>
              <a:t>Pflegearbeiten </a:t>
            </a:r>
            <a:r>
              <a:rPr lang="de-DE" sz="2000" dirty="0">
                <a:latin typeface="+mn-lt"/>
              </a:rPr>
              <a:t>werden von Frauen, ein Drittel von Männern geleistet.</a:t>
            </a:r>
          </a:p>
          <a:p>
            <a:pPr marL="457200" lvl="0" indent="-457200" defTabSz="762000" eaLnBrk="0" hangingPunct="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2005 </a:t>
            </a:r>
            <a:r>
              <a:rPr lang="de-DE" sz="2000" dirty="0">
                <a:latin typeface="+mn-lt"/>
              </a:rPr>
              <a:t>waren von den zu Hause  Versorgten 63% Frauen, im Heim dagegen bereits  77</a:t>
            </a:r>
            <a:r>
              <a:rPr lang="de-DE" sz="2000" dirty="0" smtClean="0">
                <a:latin typeface="+mn-lt"/>
              </a:rPr>
              <a:t>%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37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44016"/>
            <a:ext cx="909235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01" y="706909"/>
            <a:ext cx="7138987" cy="777875"/>
          </a:xfrm>
        </p:spPr>
        <p:txBody>
          <a:bodyPr/>
          <a:lstStyle/>
          <a:p>
            <a:r>
              <a:rPr lang="de-DE" kern="1200" dirty="0">
                <a:solidFill>
                  <a:schemeClr val="tx1"/>
                </a:solidFill>
              </a:rPr>
              <a:t>Politische Partizipation und Gender I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859067" cy="4968875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buFont typeface="Wingdings" pitchFamily="2" charset="2"/>
              <a:buNone/>
            </a:pPr>
            <a:r>
              <a:rPr lang="de-DE" sz="2000" b="0" dirty="0">
                <a:latin typeface="Arial" pitchFamily="34" charset="0"/>
              </a:rPr>
              <a:t>Studien zur politischen Partizipation von Frauen besagen: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Frauen </a:t>
            </a:r>
            <a:r>
              <a:rPr lang="de-DE" sz="2000" b="0" dirty="0">
                <a:latin typeface="Arial" pitchFamily="34" charset="0"/>
              </a:rPr>
              <a:t>bevorzugen andere Partizipationsformen als Männer.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Die Partizipation von Frauen im konventionellen oder „klassischen“ Bereich </a:t>
            </a:r>
            <a:r>
              <a:rPr lang="de-DE" sz="2000" b="0" dirty="0" smtClean="0">
                <a:latin typeface="Arial" pitchFamily="34" charset="0"/>
              </a:rPr>
              <a:t>(Präsenz </a:t>
            </a:r>
            <a:r>
              <a:rPr lang="de-DE" sz="2000" b="0" dirty="0">
                <a:latin typeface="Arial" pitchFamily="34" charset="0"/>
              </a:rPr>
              <a:t>in Parlamenten und Parteien) liegt </a:t>
            </a:r>
            <a:r>
              <a:rPr lang="de-DE" sz="2000" b="0" dirty="0" smtClean="0">
                <a:latin typeface="Arial" pitchFamily="34" charset="0"/>
              </a:rPr>
              <a:t>vergleichs-weise </a:t>
            </a:r>
            <a:r>
              <a:rPr lang="de-DE" sz="2000" b="0" dirty="0">
                <a:latin typeface="Arial" pitchFamily="34" charset="0"/>
              </a:rPr>
              <a:t>niedrig.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Im unkonventionellen Bereich von Partizipation ist die Differenz zwischen den Geschlechtern wesentlich geringer. </a:t>
            </a:r>
            <a:endParaRPr lang="de-DE" sz="2000" b="0" dirty="0" smtClean="0">
              <a:latin typeface="Arial" pitchFamily="34" charset="0"/>
            </a:endParaRP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Frauen schätzen ihre politische Kompetenz generell niedriger ein und ihre Beteiligungsbereitschaft fällt deshalb geringer aus.  </a:t>
            </a:r>
          </a:p>
          <a:p>
            <a:pPr marL="266700" indent="-266700">
              <a:lnSpc>
                <a:spcPct val="100000"/>
              </a:lnSpc>
              <a:buFont typeface="Wingdings" pitchFamily="2" charset="2"/>
              <a:buNone/>
            </a:pPr>
            <a:r>
              <a:rPr lang="de-DE" sz="2000" b="0" dirty="0" smtClean="0">
                <a:latin typeface="Arial" pitchFamily="34" charset="0"/>
              </a:rPr>
              <a:t>Folgerungen</a:t>
            </a:r>
            <a:r>
              <a:rPr lang="de-DE" sz="2000" b="0" dirty="0">
                <a:latin typeface="Arial" pitchFamily="34" charset="0"/>
              </a:rPr>
              <a:t>: 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Je höher der Institutionalisierungsgrad der politischen Öffentlichkeit ist, desto wahrscheinlicher ist eine Unterrepräsentanz von Frauen.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Frauen agieren öfter in kleinen, überschaubaren Einheiten mit eher informellen Strukturen. </a:t>
            </a:r>
            <a:endParaRPr lang="de-DE" sz="2000" b="0" dirty="0" smtClean="0">
              <a:latin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706909"/>
            <a:ext cx="7138987" cy="777875"/>
          </a:xfrm>
        </p:spPr>
        <p:txBody>
          <a:bodyPr/>
          <a:lstStyle/>
          <a:p>
            <a:r>
              <a:rPr lang="de-DE" kern="1200" dirty="0">
                <a:solidFill>
                  <a:schemeClr val="tx1"/>
                </a:solidFill>
              </a:rPr>
              <a:t>Politische Partizipation und Gender II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859067" cy="4968875"/>
          </a:xfrm>
        </p:spPr>
        <p:txBody>
          <a:bodyPr>
            <a:noAutofit/>
          </a:bodyPr>
          <a:lstStyle/>
          <a:p>
            <a:r>
              <a:rPr lang="de-DE" sz="2000" b="0" dirty="0" smtClean="0"/>
              <a:t>Frauen (32%) sind am </a:t>
            </a:r>
            <a:r>
              <a:rPr lang="de-DE" sz="2000" b="0" dirty="0"/>
              <a:t>bürgerschaftlichen Engagement seltener als Männer </a:t>
            </a:r>
            <a:r>
              <a:rPr lang="de-DE" sz="2000" b="0" dirty="0" smtClean="0"/>
              <a:t>(39%) beteiligt</a:t>
            </a:r>
            <a:r>
              <a:rPr lang="de-DE" sz="2000" b="0" dirty="0"/>
              <a:t>. </a:t>
            </a:r>
            <a:endParaRPr lang="de-DE" sz="2000" b="0" dirty="0" smtClean="0"/>
          </a:p>
          <a:p>
            <a:r>
              <a:rPr lang="de-DE" sz="2000" b="0" dirty="0" smtClean="0"/>
              <a:t>Nur </a:t>
            </a:r>
            <a:r>
              <a:rPr lang="de-DE" sz="2000" b="0" dirty="0"/>
              <a:t>knapp 10 Prozent der türkischstämmigen Bevölkerungsgruppe haben Teil an bürgerschaftlichem Engagement. Bei den Türkinnen trifft dies sogar nur auf 7 Prozent zu. </a:t>
            </a:r>
          </a:p>
          <a:p>
            <a:r>
              <a:rPr lang="de-DE" sz="2000" b="0" dirty="0"/>
              <a:t>Frauen haben ihren Anteil am freiwilligen Engagement seit 1999 gesteigert, während der Prozentsatz des freiwilligen Engagements von Männern in diesem Zeitraum stagnierte. </a:t>
            </a:r>
          </a:p>
          <a:p>
            <a:pPr marL="0" indent="0">
              <a:buNone/>
            </a:pPr>
            <a:r>
              <a:rPr lang="de-DE" sz="2000" b="0" dirty="0" smtClean="0"/>
              <a:t>Zurückzuführen ist dies auf:  </a:t>
            </a:r>
          </a:p>
          <a:p>
            <a:r>
              <a:rPr lang="de-DE" sz="2000" b="0" dirty="0" smtClean="0"/>
              <a:t>männlich geprägte Themenschwerpunkte,</a:t>
            </a:r>
          </a:p>
          <a:p>
            <a:r>
              <a:rPr lang="de-DE" sz="2000" b="0" dirty="0" smtClean="0"/>
              <a:t>Hierarchien </a:t>
            </a:r>
            <a:r>
              <a:rPr lang="de-DE" sz="2000" b="0" dirty="0"/>
              <a:t>und Kulturen </a:t>
            </a:r>
            <a:r>
              <a:rPr lang="de-DE" sz="2000" b="0" dirty="0" smtClean="0"/>
              <a:t>vieler </a:t>
            </a:r>
            <a:r>
              <a:rPr lang="de-DE" sz="2000" b="0" dirty="0"/>
              <a:t>Großorganisationen und </a:t>
            </a:r>
            <a:r>
              <a:rPr lang="de-DE" sz="2000" b="0" dirty="0" smtClean="0"/>
              <a:t>Vereine</a:t>
            </a:r>
          </a:p>
          <a:p>
            <a:r>
              <a:rPr lang="de-DE" sz="2000" b="0" dirty="0"/>
              <a:t>u</a:t>
            </a:r>
            <a:r>
              <a:rPr lang="de-DE" sz="2000" b="0" dirty="0" smtClean="0"/>
              <a:t>nterschiedliche zeitliche </a:t>
            </a:r>
            <a:r>
              <a:rPr lang="de-DE" sz="2000" b="0" dirty="0"/>
              <a:t>Spielräume </a:t>
            </a:r>
            <a:r>
              <a:rPr lang="de-DE" sz="2000" b="0" dirty="0" smtClean="0"/>
              <a:t>aufgrund der Arbeitsteilung </a:t>
            </a:r>
            <a:r>
              <a:rPr lang="de-DE" sz="2000" b="0" dirty="0"/>
              <a:t>in der Familie </a:t>
            </a:r>
            <a:endParaRPr lang="de-DE" sz="2000" b="0" dirty="0" smtClean="0"/>
          </a:p>
          <a:p>
            <a:r>
              <a:rPr lang="de-DE" sz="2000" b="0" dirty="0" smtClean="0"/>
              <a:t>Aussicht </a:t>
            </a:r>
            <a:r>
              <a:rPr lang="de-DE" sz="2000" b="0" dirty="0"/>
              <a:t>auf ein politisches Mandat meist auch von männlich dominierten Netzwerken abhängig.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764704"/>
            <a:ext cx="7138987" cy="777875"/>
          </a:xfrm>
        </p:spPr>
        <p:txBody>
          <a:bodyPr/>
          <a:lstStyle/>
          <a:p>
            <a:r>
              <a:rPr lang="de-DE" kern="1200" dirty="0">
                <a:solidFill>
                  <a:schemeClr val="tx1"/>
                </a:solidFill>
              </a:rPr>
              <a:t>Politische Beteiligung und Gender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13" y="1773386"/>
            <a:ext cx="7787059" cy="4679950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buFont typeface="Wingdings" pitchFamily="2" charset="2"/>
              <a:buNone/>
            </a:pPr>
            <a:r>
              <a:rPr lang="de-DE" sz="2000" b="0" dirty="0">
                <a:latin typeface="Arial" pitchFamily="34" charset="0"/>
              </a:rPr>
              <a:t>Neuere Untersuchungen stellen jedoch fest,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dass der </a:t>
            </a:r>
            <a:r>
              <a:rPr lang="de-DE" sz="2000" b="0" i="1" dirty="0" err="1">
                <a:latin typeface="Arial" pitchFamily="34" charset="0"/>
              </a:rPr>
              <a:t>gender</a:t>
            </a:r>
            <a:r>
              <a:rPr lang="de-DE" sz="2000" b="0" i="1" dirty="0">
                <a:latin typeface="Arial" pitchFamily="34" charset="0"/>
              </a:rPr>
              <a:t> </a:t>
            </a:r>
            <a:r>
              <a:rPr lang="de-DE" sz="2000" b="0" i="1" dirty="0" err="1">
                <a:latin typeface="Arial" pitchFamily="34" charset="0"/>
              </a:rPr>
              <a:t>gap</a:t>
            </a:r>
            <a:r>
              <a:rPr lang="de-DE" sz="2000" b="0" dirty="0">
                <a:latin typeface="Arial" pitchFamily="34" charset="0"/>
              </a:rPr>
              <a:t> nicht zwangsläufig entlang der Linie institutionalisierter versus nicht-institutionalisierter Politik verläuft,  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dass vielmehr Gruppen mit hohem sozialem, finanziellem und kulturellem Kapital auch bei </a:t>
            </a:r>
            <a:r>
              <a:rPr lang="de-DE" sz="2000" b="0" dirty="0" err="1">
                <a:latin typeface="Arial" pitchFamily="34" charset="0"/>
              </a:rPr>
              <a:t>partizipativen</a:t>
            </a:r>
            <a:r>
              <a:rPr lang="de-DE" sz="2000" b="0" dirty="0">
                <a:latin typeface="Arial" pitchFamily="34" charset="0"/>
              </a:rPr>
              <a:t> Verfahren bessere Möglichkeiten haben, ihren Interessen Geltung zu verschaffen. </a:t>
            </a:r>
          </a:p>
          <a:p>
            <a:pPr marL="266700" indent="-266700">
              <a:lnSpc>
                <a:spcPct val="100000"/>
              </a:lnSpc>
              <a:buFont typeface="Wingdings" pitchFamily="2" charset="2"/>
              <a:buNone/>
            </a:pPr>
            <a:endParaRPr lang="de-DE" sz="2000" b="0" dirty="0" smtClean="0">
              <a:latin typeface="Arial" pitchFamily="34" charset="0"/>
            </a:endParaRPr>
          </a:p>
          <a:p>
            <a:pPr marL="266700" indent="-266700">
              <a:lnSpc>
                <a:spcPct val="100000"/>
              </a:lnSpc>
              <a:buFont typeface="Wingdings" pitchFamily="2" charset="2"/>
              <a:buNone/>
            </a:pPr>
            <a:endParaRPr lang="de-DE" sz="2000" b="0" dirty="0">
              <a:latin typeface="Arial" pitchFamily="34" charset="0"/>
            </a:endParaRPr>
          </a:p>
          <a:p>
            <a:pPr marL="266700" indent="-266700"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Differenziert werden muss also deutlicher auch innerhalb der </a:t>
            </a:r>
            <a:r>
              <a:rPr lang="de-DE" sz="2000" b="0" dirty="0" smtClean="0">
                <a:latin typeface="Arial" pitchFamily="34" charset="0"/>
              </a:rPr>
              <a:t>Geschlechter (</a:t>
            </a:r>
            <a:r>
              <a:rPr lang="de-DE" sz="2000" b="0" dirty="0" err="1" smtClean="0">
                <a:latin typeface="Arial" pitchFamily="34" charset="0"/>
              </a:rPr>
              <a:t>Diversity</a:t>
            </a:r>
            <a:r>
              <a:rPr lang="de-DE" sz="2000" b="0" dirty="0" smtClean="0">
                <a:latin typeface="Arial" pitchFamily="34" charset="0"/>
              </a:rPr>
              <a:t>).</a:t>
            </a:r>
          </a:p>
          <a:p>
            <a:pPr marL="266700" indent="-266700">
              <a:lnSpc>
                <a:spcPct val="100000"/>
              </a:lnSpc>
            </a:pPr>
            <a:r>
              <a:rPr lang="de-DE" sz="2000" b="0" dirty="0"/>
              <a:t>„Politische Beteiligung steigt mit der Verfügbarkeit über Bildung, Einkommen und Kompetenzen“ (Böhnke </a:t>
            </a:r>
            <a:r>
              <a:rPr lang="de-DE" sz="2000" b="0" dirty="0" smtClean="0"/>
              <a:t>2011). </a:t>
            </a:r>
            <a:endParaRPr lang="de-DE" sz="2000" b="0" dirty="0">
              <a:latin typeface="Arial" pitchFamily="34" charset="0"/>
            </a:endParaRPr>
          </a:p>
          <a:p>
            <a:pPr marL="266700" indent="-266700">
              <a:lnSpc>
                <a:spcPct val="100000"/>
              </a:lnSpc>
              <a:buFont typeface="Wingdings" pitchFamily="2" charset="2"/>
              <a:buNone/>
            </a:pPr>
            <a:endParaRPr lang="de-DE" sz="2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4617" y="1178049"/>
            <a:ext cx="8243887" cy="1746895"/>
          </a:xfrm>
          <a:noFill/>
        </p:spPr>
        <p:txBody>
          <a:bodyPr lIns="92075" tIns="46038" rIns="92075" bIns="46038" anchor="ctr" anchorCtr="0"/>
          <a:lstStyle/>
          <a:p>
            <a:pPr algn="l" defTabSz="762000" eaLnBrk="1" hangingPunct="1">
              <a:spcBef>
                <a:spcPct val="100000"/>
              </a:spcBef>
            </a:pPr>
            <a:r>
              <a:rPr lang="de-DE" sz="2400" dirty="0"/>
              <a:t>Gleiche Teilhabe für alle?</a:t>
            </a:r>
            <a:br>
              <a:rPr lang="de-DE" sz="2400" dirty="0"/>
            </a:br>
            <a:r>
              <a:rPr lang="de-DE" sz="2400" dirty="0"/>
              <a:t>Partizipation aus der Genderperspektive</a:t>
            </a:r>
            <a:endParaRPr lang="de-DE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6263" y="4380830"/>
            <a:ext cx="44942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defTabSz="762000">
              <a:spcBef>
                <a:spcPct val="100000"/>
              </a:spcBef>
            </a:pP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50" y="6761163"/>
            <a:ext cx="88900" cy="920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3600" i="1" u="sng"/>
          </a:p>
        </p:txBody>
      </p:sp>
      <p:sp>
        <p:nvSpPr>
          <p:cNvPr id="4" name="Textfeld 3"/>
          <p:cNvSpPr txBox="1"/>
          <p:nvPr/>
        </p:nvSpPr>
        <p:spPr>
          <a:xfrm>
            <a:off x="883940" y="2856731"/>
            <a:ext cx="734481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/>
              <a:t>Ausgangssituation: </a:t>
            </a:r>
            <a:r>
              <a:rPr lang="de-DE" sz="2000" dirty="0" smtClean="0">
                <a:latin typeface="+mn-lt"/>
              </a:rPr>
              <a:t>Bürgerbeteiligung </a:t>
            </a:r>
          </a:p>
          <a:p>
            <a:pPr marL="457200" indent="-457200" defTabSz="7620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Wutbürger und </a:t>
            </a:r>
            <a:r>
              <a:rPr lang="de-DE" sz="2000" dirty="0" err="1" smtClean="0">
                <a:latin typeface="+mn-lt"/>
              </a:rPr>
              <a:t>Mutbürgerinnen</a:t>
            </a:r>
            <a:r>
              <a:rPr lang="de-DE" sz="2000" dirty="0" smtClean="0">
                <a:latin typeface="+mn-lt"/>
              </a:rPr>
              <a:t>: Wer beteiligt sich wirklich?  </a:t>
            </a:r>
          </a:p>
          <a:p>
            <a:pPr marL="457200" indent="-457200" defTabSz="7620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Ursachen für ungleiche Repräsentanz</a:t>
            </a:r>
          </a:p>
          <a:p>
            <a:pPr marL="457200" indent="-457200" defTabSz="7620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Auswege und Lösungsansätze </a:t>
            </a:r>
          </a:p>
          <a:p>
            <a:pPr marL="457200" indent="-457200" defTabSz="762000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>
                <a:tab pos="363538" algn="l"/>
              </a:tabLst>
            </a:pPr>
            <a:r>
              <a:rPr lang="de-DE" sz="2000" dirty="0" smtClean="0">
                <a:latin typeface="+mn-lt"/>
              </a:rPr>
              <a:t>Fazit und Diskussionsthesen    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85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2930519"/>
            <a:ext cx="626469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000" eaLnBrk="0" hangingPunct="0">
              <a:lnSpc>
                <a:spcPct val="95000"/>
              </a:lnSpc>
              <a:buClr>
                <a:schemeClr val="accent2"/>
              </a:buClr>
              <a:buSzPct val="75000"/>
              <a:tabLst>
                <a:tab pos="363538" algn="l"/>
              </a:tabLst>
            </a:pPr>
            <a:r>
              <a:rPr lang="de-DE" sz="2400" b="1" dirty="0">
                <a:latin typeface="+mj-lt"/>
                <a:ea typeface="+mj-ea"/>
                <a:cs typeface="+mj-cs"/>
              </a:rPr>
              <a:t>Auswege und Lösungsansätze </a:t>
            </a:r>
          </a:p>
        </p:txBody>
      </p:sp>
    </p:spTree>
    <p:extLst>
      <p:ext uri="{BB962C8B-B14F-4D97-AF65-F5344CB8AC3E}">
        <p14:creationId xmlns:p14="http://schemas.microsoft.com/office/powerpoint/2010/main" val="24393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693762"/>
            <a:ext cx="7616825" cy="935038"/>
          </a:xfrm>
        </p:spPr>
        <p:txBody>
          <a:bodyPr/>
          <a:lstStyle/>
          <a:p>
            <a:pPr eaLnBrk="1" hangingPunct="1"/>
            <a:r>
              <a:rPr lang="de-DE" kern="1200" dirty="0">
                <a:solidFill>
                  <a:schemeClr val="tx1"/>
                </a:solidFill>
              </a:rPr>
              <a:t>Partizipation hat viele Gesichter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97310"/>
            <a:ext cx="7848871" cy="4972050"/>
          </a:xfrm>
        </p:spPr>
        <p:txBody>
          <a:bodyPr/>
          <a:lstStyle/>
          <a:p>
            <a:pPr marL="457200" indent="-457200" defTabSz="762000">
              <a:buFont typeface="Monotype Sorts" pitchFamily="2" charset="2"/>
              <a:buNone/>
              <a:tabLst>
                <a:tab pos="363538" algn="l"/>
              </a:tabLst>
            </a:pPr>
            <a:r>
              <a:rPr lang="de-DE" sz="2000" b="0" dirty="0" smtClean="0"/>
              <a:t>Differenzierte Partizipationskonzepte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dirty="0" smtClean="0"/>
              <a:t>berücksichtigen die je nach Lebenslage unterschiedlichen Bedürfnisse von z.B. Frauen und Männern, von Migrantinnen und Migranten, von jungen und alten Menschen,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dirty="0" smtClean="0"/>
              <a:t>erhöhen durch eine ganzheitliche Sicht die Alltagstauglichkeit und den Gebrauchswert von Stadträumen, Siedlungen, Quartieren,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dirty="0" smtClean="0"/>
              <a:t>ermöglichen durch differenzierte bürgerschaftliche Beteiligung passgenaue Ergebnisse bei Planungsprozessen,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dirty="0" smtClean="0"/>
              <a:t>versuchen mögliche Zielkonflikte frühzeitig zu erkennen und zu lösen.</a:t>
            </a:r>
          </a:p>
          <a:p>
            <a:pPr marL="533400" lvl="1" indent="-533400" defTabSz="762000">
              <a:buFont typeface="Wingdings" pitchFamily="2" charset="2"/>
              <a:buChar char="Ø"/>
              <a:tabLst>
                <a:tab pos="363538" algn="l"/>
              </a:tabLst>
            </a:pPr>
            <a:r>
              <a:rPr lang="de-DE" sz="2000" b="1" dirty="0" smtClean="0"/>
              <a:t>Alle beteiligten Gruppen verfügen über unterschiedliche Informationen, Ressourcen, Kompetenzen, Haltungen, Interessen und Ziele.  </a:t>
            </a:r>
          </a:p>
          <a:p>
            <a:pPr marL="533400" lvl="1" indent="-533400" defTabSz="762000">
              <a:buFont typeface="Wingdings" pitchFamily="2" charset="2"/>
              <a:buChar char="Ø"/>
              <a:tabLst>
                <a:tab pos="363538" algn="l"/>
              </a:tabLst>
            </a:pPr>
            <a:r>
              <a:rPr lang="de-DE" sz="2000" b="1" dirty="0" smtClean="0"/>
              <a:t>Sie unterliegen zudem unterschiedlichen zeitlichen und finanziellen Rahmenbedingungen.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1356519"/>
            <a:ext cx="8385175" cy="1258887"/>
          </a:xfrm>
        </p:spPr>
        <p:txBody>
          <a:bodyPr/>
          <a:lstStyle/>
          <a:p>
            <a:pPr eaLnBrk="1" hangingPunct="1"/>
            <a:r>
              <a:rPr lang="de-DE" kern="1200" dirty="0">
                <a:solidFill>
                  <a:schemeClr val="tx1"/>
                </a:solidFill>
              </a:rPr>
              <a:t>Das Spektrum der Methoden und Formate ist breit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899592" y="270892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r>
              <a:rPr lang="de-DE" sz="2400" dirty="0"/>
              <a:t>…... aber die Wahl der Methode steht nicht am Anfang eines Partizipationsprozesses…</a:t>
            </a:r>
          </a:p>
        </p:txBody>
      </p:sp>
    </p:spTree>
    <p:extLst>
      <p:ext uri="{BB962C8B-B14F-4D97-AF65-F5344CB8AC3E}">
        <p14:creationId xmlns:p14="http://schemas.microsoft.com/office/powerpoint/2010/main" val="90985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13929"/>
            <a:ext cx="8385175" cy="12588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de-DE" kern="1200" dirty="0">
                <a:solidFill>
                  <a:schemeClr val="tx1"/>
                </a:solidFill>
              </a:rPr>
              <a:t>Bausteine einer genderorientierten Beteiligung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361" y="1556792"/>
            <a:ext cx="7449071" cy="4425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Konkreter Problem- und Projektbezug</a:t>
            </a: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Begrenzter </a:t>
            </a:r>
            <a:r>
              <a:rPr lang="de-DE" sz="2000" b="0" dirty="0" smtClean="0">
                <a:latin typeface="Arial" pitchFamily="34" charset="0"/>
              </a:rPr>
              <a:t>und wechselnder Zeitrahmen (Anfangszeit, Dauer)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Mit ÖV erreichbare Veranstaltungsorte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Kinderbetreuung</a:t>
            </a:r>
            <a:endParaRPr lang="de-DE" sz="2000" b="0" dirty="0"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Gender-sensitive Moderation</a:t>
            </a: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Gezielte </a:t>
            </a:r>
            <a:r>
              <a:rPr lang="de-DE" sz="2000" b="0" dirty="0" smtClean="0">
                <a:latin typeface="Arial" pitchFamily="34" charset="0"/>
              </a:rPr>
              <a:t>Ansprache und Einladung unterschiedlicher Gruppen </a:t>
            </a:r>
            <a:endParaRPr lang="de-DE" sz="2000" b="0" dirty="0"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Aufsuchen </a:t>
            </a:r>
            <a:r>
              <a:rPr lang="de-DE" sz="2000" b="0" dirty="0">
                <a:latin typeface="Arial" pitchFamily="34" charset="0"/>
              </a:rPr>
              <a:t>und gezielte Einbindung von Frauengruppen, geschlechterdemokratischer Gruppen und Vereinen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Stadt(teil)</a:t>
            </a:r>
            <a:r>
              <a:rPr lang="de-DE" sz="2000" b="0" dirty="0" err="1" smtClean="0">
                <a:latin typeface="Arial" pitchFamily="34" charset="0"/>
              </a:rPr>
              <a:t>spaziergänge</a:t>
            </a:r>
            <a:r>
              <a:rPr lang="de-DE" sz="2000" b="0" dirty="0" smtClean="0">
                <a:latin typeface="Arial" pitchFamily="34" charset="0"/>
              </a:rPr>
              <a:t> </a:t>
            </a:r>
            <a:r>
              <a:rPr lang="de-DE" sz="2000" b="0" dirty="0">
                <a:latin typeface="Arial" pitchFamily="34" charset="0"/>
              </a:rPr>
              <a:t>mit Bürgerinnen und </a:t>
            </a:r>
            <a:r>
              <a:rPr lang="de-DE" sz="2000" b="0" dirty="0" smtClean="0">
                <a:latin typeface="Arial" pitchFamily="34" charset="0"/>
              </a:rPr>
              <a:t>Bürgern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Niedrigschwellige Anlässe, z.B. Feste, Infostände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Vor-Ort-Präsenz </a:t>
            </a:r>
            <a:endParaRPr lang="de-DE" sz="2000" b="0" dirty="0"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Festlegung </a:t>
            </a:r>
            <a:r>
              <a:rPr lang="de-DE" sz="2000" b="0" dirty="0">
                <a:latin typeface="Arial" pitchFamily="34" charset="0"/>
              </a:rPr>
              <a:t>von </a:t>
            </a:r>
            <a:r>
              <a:rPr lang="de-DE" sz="2000" b="0" dirty="0" err="1">
                <a:latin typeface="Arial" pitchFamily="34" charset="0"/>
              </a:rPr>
              <a:t>AnsprechpartnerInnen</a:t>
            </a:r>
            <a:r>
              <a:rPr lang="de-DE" sz="2000" b="0" dirty="0">
                <a:latin typeface="Arial" pitchFamily="34" charset="0"/>
              </a:rPr>
              <a:t> in der </a:t>
            </a:r>
            <a:r>
              <a:rPr lang="de-DE" sz="2000" b="0" dirty="0" smtClean="0">
                <a:latin typeface="Arial" pitchFamily="34" charset="0"/>
              </a:rPr>
              <a:t>Verwaltung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>
                <a:latin typeface="Arial" pitchFamily="34" charset="0"/>
              </a:rPr>
              <a:t>…</a:t>
            </a:r>
            <a:endParaRPr lang="de-DE" sz="2000" b="0" dirty="0">
              <a:latin typeface="Arial" pitchFamily="34" charset="0"/>
            </a:endParaRPr>
          </a:p>
          <a:p>
            <a:endParaRPr lang="de-DE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5"/>
          <p:cNvSpPr>
            <a:spLocks noChangeArrowheads="1"/>
          </p:cNvSpPr>
          <p:nvPr/>
        </p:nvSpPr>
        <p:spPr bwMode="auto">
          <a:xfrm>
            <a:off x="900113" y="1608470"/>
            <a:ext cx="799306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1E8EC6"/>
              </a:buClr>
              <a:buFont typeface="Wingdings" pitchFamily="2" charset="2"/>
              <a:buNone/>
            </a:pPr>
            <a:r>
              <a:rPr lang="de-DE" sz="2000" b="1" dirty="0">
                <a:solidFill>
                  <a:srgbClr val="336699"/>
                </a:solidFill>
              </a:rPr>
              <a:t>Gender Mainstreaming </a:t>
            </a:r>
            <a:r>
              <a:rPr lang="de-DE" sz="2000" dirty="0"/>
              <a:t>besteht in der Reorganisation, Verbesserung, Entwicklung und Evaluation von Entscheidungsprozessen in allen Politikbereichen und Arbeitsbereichen einer Organisation. </a:t>
            </a:r>
          </a:p>
          <a:p>
            <a:pPr>
              <a:spcBef>
                <a:spcPct val="30000"/>
              </a:spcBef>
              <a:buClr>
                <a:srgbClr val="1E8EC6"/>
              </a:buClr>
              <a:buFont typeface="Wingdings" pitchFamily="2" charset="2"/>
              <a:buNone/>
            </a:pPr>
            <a:endParaRPr lang="de-DE" sz="2000" dirty="0" smtClean="0"/>
          </a:p>
          <a:p>
            <a:pPr>
              <a:spcBef>
                <a:spcPct val="30000"/>
              </a:spcBef>
              <a:buClr>
                <a:srgbClr val="1E8EC6"/>
              </a:buClr>
              <a:buFont typeface="Wingdings" pitchFamily="2" charset="2"/>
              <a:buNone/>
            </a:pPr>
            <a:endParaRPr lang="de-DE" sz="2000" dirty="0"/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rgbClr val="1E8EC6"/>
              </a:buClr>
              <a:buFont typeface="Wingdings" pitchFamily="2" charset="2"/>
              <a:buNone/>
            </a:pPr>
            <a:r>
              <a:rPr lang="de-DE" sz="2000" dirty="0"/>
              <a:t>Das Ziel von </a:t>
            </a:r>
            <a:r>
              <a:rPr lang="de-DE" sz="2000" b="1" dirty="0">
                <a:solidFill>
                  <a:srgbClr val="336699"/>
                </a:solidFill>
              </a:rPr>
              <a:t>Gender Mainstreaming</a:t>
            </a:r>
            <a:r>
              <a:rPr lang="de-DE" sz="2000" dirty="0"/>
              <a:t> ist es, </a:t>
            </a:r>
            <a:br>
              <a:rPr lang="de-DE" sz="2000" dirty="0"/>
            </a:br>
            <a:r>
              <a:rPr lang="de-DE" sz="2000" dirty="0"/>
              <a:t>in </a:t>
            </a:r>
            <a:r>
              <a:rPr lang="de-DE" sz="2000" u="sng" dirty="0"/>
              <a:t>alle</a:t>
            </a:r>
            <a:r>
              <a:rPr lang="de-DE" sz="2000" dirty="0"/>
              <a:t> Entscheidungsprozesse die Perspektive des Geschlechterverhältnisses einzubeziehen und </a:t>
            </a:r>
            <a:br>
              <a:rPr lang="de-DE" sz="2000" dirty="0"/>
            </a:br>
            <a:r>
              <a:rPr lang="de-DE" sz="2000" u="sng" dirty="0"/>
              <a:t>alle</a:t>
            </a:r>
            <a:r>
              <a:rPr lang="de-DE" sz="2000" dirty="0"/>
              <a:t> Entscheidungsprozesse für die Gleichstellung der Geschlechter nutzbar zu machen.</a:t>
            </a:r>
          </a:p>
        </p:txBody>
      </p:sp>
      <p:sp>
        <p:nvSpPr>
          <p:cNvPr id="432131" name="Text Box 6"/>
          <p:cNvSpPr txBox="1">
            <a:spLocks noChangeArrowheads="1"/>
          </p:cNvSpPr>
          <p:nvPr/>
        </p:nvSpPr>
        <p:spPr bwMode="auto">
          <a:xfrm>
            <a:off x="972716" y="520700"/>
            <a:ext cx="6551612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de-DE" sz="2400" b="1" dirty="0">
                <a:latin typeface="+mj-lt"/>
                <a:ea typeface="+mj-ea"/>
                <a:cs typeface="+mj-cs"/>
              </a:rPr>
              <a:t>Ein Lösungsweg: Gender Mainstreaming</a:t>
            </a:r>
          </a:p>
        </p:txBody>
      </p:sp>
    </p:spTree>
    <p:extLst>
      <p:ext uri="{BB962C8B-B14F-4D97-AF65-F5344CB8AC3E}">
        <p14:creationId xmlns:p14="http://schemas.microsoft.com/office/powerpoint/2010/main" val="19801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817563"/>
            <a:ext cx="8280400" cy="4267200"/>
          </a:xfrm>
          <a:noFill/>
          <a:ln/>
        </p:spPr>
        <p:txBody>
          <a:bodyPr/>
          <a:lstStyle/>
          <a:p>
            <a:pPr marL="0" indent="0" defTabSz="360363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2913" algn="l"/>
              </a:tabLst>
            </a:pPr>
            <a:r>
              <a:rPr lang="de-DE" sz="2400" kern="1200" dirty="0">
                <a:latin typeface="+mj-lt"/>
                <a:ea typeface="+mj-ea"/>
                <a:cs typeface="+mj-cs"/>
              </a:rPr>
              <a:t>Gender – Mainstreaming in der räumlichen Planung</a:t>
            </a:r>
          </a:p>
          <a:p>
            <a:pPr marL="0" indent="0" defTabSz="360363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de-DE" sz="2000" dirty="0" smtClean="0">
                <a:solidFill>
                  <a:srgbClr val="336699"/>
                </a:solidFill>
              </a:rPr>
              <a:t> </a:t>
            </a:r>
            <a:r>
              <a:rPr lang="de-DE" sz="2000" dirty="0">
                <a:solidFill>
                  <a:srgbClr val="336699"/>
                </a:solidFill>
              </a:rPr>
              <a:t/>
            </a:r>
            <a:br>
              <a:rPr lang="de-DE" sz="2000" dirty="0">
                <a:solidFill>
                  <a:srgbClr val="336699"/>
                </a:solidFill>
              </a:rPr>
            </a:br>
            <a:r>
              <a:rPr lang="de-DE" sz="2000" b="0" dirty="0"/>
              <a:t>bedeutet, die unterschiedlichen Lebenssituationen und Interessen von Frauen und Männern prozessual und inhaltlich von vorneherein und regelmäßig zu berücksichtigen, da es keine geschlechtsneutrale Wirklichkeit gibt.</a:t>
            </a:r>
          </a:p>
          <a:p>
            <a:pPr marL="0" indent="0" defTabSz="360363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de-DE" sz="2000" b="0" dirty="0" smtClean="0"/>
              <a:t>Dazu </a:t>
            </a:r>
            <a:r>
              <a:rPr lang="de-DE" sz="2000" b="0" dirty="0"/>
              <a:t>ist zunächst eine Sensibilisierung für die unterschiedlichen Wirkungen der räumlichen Planung auf Frauen und Männer in unterschiedlichen Lebenssituationen notwendig, u.a.:   </a:t>
            </a:r>
          </a:p>
          <a:p>
            <a:pPr defTabSz="360363">
              <a:lnSpc>
                <a:spcPct val="100000"/>
              </a:lnSpc>
              <a:tabLst>
                <a:tab pos="442913" algn="l"/>
              </a:tabLst>
            </a:pPr>
            <a:r>
              <a:rPr lang="de-DE" sz="2000" dirty="0">
                <a:cs typeface="Times New Roman" pitchFamily="18" charset="0"/>
              </a:rPr>
              <a:t> </a:t>
            </a:r>
            <a:r>
              <a:rPr lang="de-DE" sz="2000" b="0" dirty="0">
                <a:latin typeface="Arial" pitchFamily="34" charset="0"/>
              </a:rPr>
              <a:t>geschlechtsspezifische Ansprüche durch unterschiedliches 			Nutzungsverhalten von Frauen und Männern (ungleiche Verteilung 	der Versorgungs- und Betreuungsaufgaben)</a:t>
            </a:r>
          </a:p>
          <a:p>
            <a:pPr defTabSz="360363">
              <a:lnSpc>
                <a:spcPct val="100000"/>
              </a:lnSpc>
              <a:tabLst>
                <a:tab pos="442913" algn="l"/>
              </a:tabLst>
            </a:pPr>
            <a:r>
              <a:rPr lang="de-DE" sz="2000" b="0" dirty="0">
                <a:latin typeface="Arial" pitchFamily="34" charset="0"/>
              </a:rPr>
              <a:t> geschlechtsspezifische Beteiligung aufgrund unterschiedlicher 	Zeitbudgets, Alltagskompetenz, rollenspezifischer Interessen etc.</a:t>
            </a:r>
          </a:p>
          <a:p>
            <a:pPr defTabSz="360363">
              <a:lnSpc>
                <a:spcPct val="100000"/>
              </a:lnSpc>
              <a:tabLst>
                <a:tab pos="442913" algn="l"/>
              </a:tabLst>
            </a:pPr>
            <a:r>
              <a:rPr lang="de-DE" sz="2000" b="0" dirty="0">
                <a:latin typeface="Arial" pitchFamily="34" charset="0"/>
              </a:rPr>
              <a:t> geschlechtsspezifische Vertretung von Eigentumsinteressen</a:t>
            </a:r>
          </a:p>
          <a:p>
            <a:pPr defTabSz="360363">
              <a:lnSpc>
                <a:spcPct val="100000"/>
              </a:lnSpc>
              <a:tabLst>
                <a:tab pos="442913" algn="l"/>
              </a:tabLst>
            </a:pPr>
            <a:r>
              <a:rPr lang="de-DE" sz="2000" b="0" dirty="0">
                <a:latin typeface="Arial" pitchFamily="34" charset="0"/>
              </a:rPr>
              <a:t> geschlechtsspezifische professionelle Bearbeitung </a:t>
            </a:r>
          </a:p>
          <a:p>
            <a:pPr marL="176213" defTabSz="360363">
              <a:lnSpc>
                <a:spcPct val="90000"/>
              </a:lnSpc>
              <a:spcAft>
                <a:spcPct val="20000"/>
              </a:spcAft>
              <a:tabLst>
                <a:tab pos="442913" algn="l"/>
              </a:tabLst>
            </a:pPr>
            <a:endParaRPr lang="de-DE" sz="2000" dirty="0"/>
          </a:p>
          <a:p>
            <a:pPr marL="176213" defTabSz="360363">
              <a:lnSpc>
                <a:spcPct val="90000"/>
              </a:lnSpc>
              <a:spcAft>
                <a:spcPct val="20000"/>
              </a:spcAft>
              <a:tabLst>
                <a:tab pos="442913" algn="l"/>
              </a:tabLst>
            </a:pPr>
            <a:endParaRPr lang="de-DE" sz="2000" dirty="0"/>
          </a:p>
          <a:p>
            <a:pPr marL="176213" defTabSz="360363">
              <a:lnSpc>
                <a:spcPct val="90000"/>
              </a:lnSpc>
              <a:tabLst>
                <a:tab pos="442913" algn="l"/>
              </a:tabLst>
            </a:pPr>
            <a:endParaRPr lang="de-DE" sz="1600" dirty="0"/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1828800" y="1981200"/>
            <a:ext cx="396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1558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7838"/>
            <a:ext cx="7785100" cy="1295400"/>
          </a:xfrm>
        </p:spPr>
        <p:txBody>
          <a:bodyPr/>
          <a:lstStyle/>
          <a:p>
            <a:pPr algn="l" defTabSz="360363">
              <a:lnSpc>
                <a:spcPct val="95000"/>
              </a:lnSpc>
              <a:spcBef>
                <a:spcPct val="50000"/>
              </a:spcBef>
              <a:buClr>
                <a:schemeClr val="accent2"/>
              </a:buClr>
              <a:buSzPct val="75000"/>
              <a:tabLst>
                <a:tab pos="442913" algn="l"/>
              </a:tabLst>
            </a:pPr>
            <a:r>
              <a:rPr lang="de-DE" kern="1200" dirty="0">
                <a:solidFill>
                  <a:schemeClr val="tx1"/>
                </a:solidFill>
              </a:rPr>
              <a:t>Gender-Ziele in der kommunalen Planungspraxis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80728"/>
            <a:ext cx="7821612" cy="4752975"/>
          </a:xfrm>
        </p:spPr>
        <p:txBody>
          <a:bodyPr/>
          <a:lstStyle/>
          <a:p>
            <a:pPr marL="363538" indent="-363538" eaLnBrk="1" hangingPunct="1"/>
            <a:endParaRPr lang="de-DE" sz="2000" dirty="0" smtClean="0"/>
          </a:p>
          <a:p>
            <a:pPr marL="363538" indent="-363538" eaLnBrk="1" hangingPunct="1">
              <a:lnSpc>
                <a:spcPct val="110000"/>
              </a:lnSpc>
              <a:buClr>
                <a:srgbClr val="336699"/>
              </a:buClr>
            </a:pPr>
            <a:endParaRPr lang="de-DE" sz="2000" dirty="0" smtClean="0"/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Prozessuale GM-Ziele </a:t>
            </a: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Transparenter Planungsprozess</a:t>
            </a: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Beteiligung von Frauen und Männer in unterschiedlichen Lebenssituationen</a:t>
            </a: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Dezentrale Informations- und Dialogveranstaltungen zu verschiedenen Tageszeiten</a:t>
            </a:r>
          </a:p>
          <a:p>
            <a:pPr>
              <a:lnSpc>
                <a:spcPct val="100000"/>
              </a:lnSpc>
            </a:pPr>
            <a:r>
              <a:rPr lang="de-DE" sz="2000" b="0" dirty="0">
                <a:latin typeface="Arial" pitchFamily="34" charset="0"/>
              </a:rPr>
              <a:t>Genderperspektive bei der Zusammensetzung der veraltungsinternen Projektgruppen </a:t>
            </a:r>
          </a:p>
          <a:p>
            <a:pPr marL="363538" indent="-363538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n"/>
            </a:pPr>
            <a:endParaRPr lang="de-DE" sz="2000" dirty="0" smtClean="0"/>
          </a:p>
          <a:p>
            <a:pPr marL="363538" indent="-363538" eaLnBrk="1" hangingPunct="1"/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9406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5575" y="3283237"/>
            <a:ext cx="45512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 smtClean="0">
                <a:latin typeface="Arial" pitchFamily="34" charset="0"/>
              </a:rPr>
              <a:t>Die </a:t>
            </a:r>
            <a:r>
              <a:rPr lang="de-DE" sz="2000" dirty="0">
                <a:latin typeface="Arial" pitchFamily="34" charset="0"/>
              </a:rPr>
              <a:t>aktive und öffentliche </a:t>
            </a:r>
            <a:r>
              <a:rPr lang="de-DE" sz="2000" dirty="0" smtClean="0">
                <a:latin typeface="Arial" pitchFamily="34" charset="0"/>
              </a:rPr>
              <a:t>Mit-wirkung </a:t>
            </a:r>
            <a:r>
              <a:rPr lang="de-DE" sz="2000" dirty="0">
                <a:latin typeface="Arial" pitchFamily="34" charset="0"/>
              </a:rPr>
              <a:t>am politischen und </a:t>
            </a:r>
            <a:r>
              <a:rPr lang="de-DE" sz="2000" dirty="0" smtClean="0">
                <a:latin typeface="Arial" pitchFamily="34" charset="0"/>
              </a:rPr>
              <a:t>zivilgesellschaftlichen </a:t>
            </a:r>
            <a:r>
              <a:rPr lang="de-DE" sz="2000" dirty="0">
                <a:latin typeface="Arial" pitchFamily="34" charset="0"/>
              </a:rPr>
              <a:t>Leben (z.B. in Beiräten</a:t>
            </a:r>
            <a:r>
              <a:rPr lang="de-DE" sz="2000" dirty="0" smtClean="0">
                <a:latin typeface="Arial" pitchFamily="34" charset="0"/>
              </a:rPr>
              <a:t>, Nachbarschaftsräten</a:t>
            </a:r>
            <a:r>
              <a:rPr lang="de-DE" sz="2000" dirty="0">
                <a:latin typeface="Arial" pitchFamily="34" charset="0"/>
              </a:rPr>
              <a:t>, E-Partizipation oder </a:t>
            </a:r>
            <a:r>
              <a:rPr lang="de-DE" sz="2000" dirty="0" smtClean="0">
                <a:latin typeface="Arial" pitchFamily="34" charset="0"/>
              </a:rPr>
              <a:t>Planungs-vorhaben </a:t>
            </a:r>
            <a:r>
              <a:rPr lang="de-DE" sz="2000" dirty="0">
                <a:latin typeface="Arial" pitchFamily="34" charset="0"/>
              </a:rPr>
              <a:t>mit </a:t>
            </a:r>
            <a:r>
              <a:rPr lang="de-DE" sz="2000" dirty="0" smtClean="0">
                <a:latin typeface="Arial" pitchFamily="34" charset="0"/>
              </a:rPr>
              <a:t>Bürgerbeteiligung</a:t>
            </a:r>
            <a:r>
              <a:rPr lang="de-DE" sz="2000" dirty="0">
                <a:latin typeface="Arial" pitchFamily="34" charset="0"/>
              </a:rPr>
              <a:t>) für Frauen und </a:t>
            </a:r>
            <a:r>
              <a:rPr lang="de-DE" sz="2000" dirty="0" smtClean="0">
                <a:latin typeface="Arial" pitchFamily="34" charset="0"/>
              </a:rPr>
              <a:t>Männer aus </a:t>
            </a:r>
            <a:r>
              <a:rPr lang="de-DE" sz="2000" dirty="0">
                <a:latin typeface="Arial" pitchFamily="34" charset="0"/>
              </a:rPr>
              <a:t>allen Gruppen der Gesellschaft fördern; dabei, wo angebracht, </a:t>
            </a:r>
            <a:r>
              <a:rPr lang="de-DE" sz="2000" dirty="0" smtClean="0">
                <a:latin typeface="Arial" pitchFamily="34" charset="0"/>
              </a:rPr>
              <a:t>geschlechtergetrennte </a:t>
            </a:r>
            <a:r>
              <a:rPr lang="de-DE" sz="2000" dirty="0">
                <a:latin typeface="Arial" pitchFamily="34" charset="0"/>
              </a:rPr>
              <a:t>Verfahren anwenden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602104"/>
            <a:ext cx="66860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latin typeface="+mj-lt"/>
                <a:ea typeface="+mj-ea"/>
                <a:cs typeface="+mj-cs"/>
              </a:rPr>
              <a:t>Beispiel </a:t>
            </a:r>
            <a:r>
              <a:rPr lang="de-DE" sz="2400" b="1" dirty="0" smtClean="0">
                <a:latin typeface="+mj-lt"/>
                <a:ea typeface="+mj-ea"/>
                <a:cs typeface="+mj-cs"/>
              </a:rPr>
              <a:t>Freiburg: </a:t>
            </a:r>
            <a:r>
              <a:rPr lang="de-DE" sz="2400" b="1" dirty="0">
                <a:latin typeface="+mj-lt"/>
                <a:ea typeface="+mj-ea"/>
                <a:cs typeface="+mj-cs"/>
              </a:rPr>
              <a:t>Gender Leit- und Teilziele</a:t>
            </a:r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63" y="3573016"/>
            <a:ext cx="3441601" cy="26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1196752"/>
            <a:ext cx="76328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 smtClean="0">
                <a:latin typeface="Arial" pitchFamily="34" charset="0"/>
              </a:rPr>
              <a:t>Den </a:t>
            </a:r>
            <a:r>
              <a:rPr lang="de-DE" sz="2000" dirty="0">
                <a:latin typeface="Arial" pitchFamily="34" charset="0"/>
              </a:rPr>
              <a:t>Grundsatz der ausgewogenen Vertretung von Frauen und Männern in den eigenen sowie den</a:t>
            </a:r>
          </a:p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>
                <a:latin typeface="Arial" pitchFamily="34" charset="0"/>
              </a:rPr>
              <a:t>politischen und öffentlichen Entscheidungs- und Beratungsgremien sowie bei der Entsendung von Personen</a:t>
            </a:r>
          </a:p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>
                <a:latin typeface="Arial" pitchFamily="34" charset="0"/>
              </a:rPr>
              <a:t>in externe Gremien, Aufsichtsräte, Jurys und Podien fördern und anwenden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33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1560" y="602104"/>
            <a:ext cx="8731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latin typeface="+mj-lt"/>
                <a:ea typeface="+mj-ea"/>
                <a:cs typeface="+mj-cs"/>
              </a:rPr>
              <a:t>Beispiel Pulheim: Genderorientierter Beteiligungsprozess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96752"/>
            <a:ext cx="763284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</a:pPr>
            <a:r>
              <a:rPr lang="de-DE" sz="2000" dirty="0">
                <a:latin typeface="Arial" pitchFamily="34" charset="0"/>
              </a:rPr>
              <a:t>Mehrstufige </a:t>
            </a:r>
            <a:r>
              <a:rPr lang="de-DE" sz="2000" dirty="0" smtClean="0">
                <a:latin typeface="Arial" pitchFamily="34" charset="0"/>
              </a:rPr>
              <a:t>Partizipation bei Umgestaltung Stadtgarten </a:t>
            </a:r>
            <a:endParaRPr lang="de-DE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>
                <a:latin typeface="Arial" pitchFamily="34" charset="0"/>
              </a:rPr>
              <a:t>Stadtgartenfest mit </a:t>
            </a:r>
          </a:p>
          <a:p>
            <a:pPr marL="800100" lvl="1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</a:pPr>
            <a:r>
              <a:rPr lang="de-DE" sz="2000" dirty="0">
                <a:latin typeface="Arial" pitchFamily="34" charset="0"/>
              </a:rPr>
              <a:t>Infotafeln und Gesprächsangeboten </a:t>
            </a:r>
          </a:p>
          <a:p>
            <a:pPr marL="800100" lvl="1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</a:pPr>
            <a:r>
              <a:rPr lang="de-DE" sz="2000" dirty="0">
                <a:latin typeface="Arial" pitchFamily="34" charset="0"/>
              </a:rPr>
              <a:t>Befragungen von Frauen und Männern, Mädchen und </a:t>
            </a:r>
            <a:r>
              <a:rPr lang="de-DE" sz="2000" dirty="0" smtClean="0">
                <a:latin typeface="Arial" pitchFamily="34" charset="0"/>
              </a:rPr>
              <a:t>Jungen</a:t>
            </a:r>
          </a:p>
          <a:p>
            <a:pPr marL="342900" lvl="1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 smtClean="0">
                <a:latin typeface="Arial" pitchFamily="34" charset="0"/>
              </a:rPr>
              <a:t>Planungswerkstätten mit</a:t>
            </a:r>
            <a:br>
              <a:rPr lang="de-DE" sz="2000" dirty="0" smtClean="0">
                <a:latin typeface="Arial" pitchFamily="34" charset="0"/>
              </a:rPr>
            </a:br>
            <a:r>
              <a:rPr lang="de-DE" sz="2000" dirty="0" smtClean="0">
                <a:latin typeface="Arial" pitchFamily="34" charset="0"/>
              </a:rPr>
              <a:t>Kinderbetreuung</a:t>
            </a:r>
            <a:endParaRPr lang="de-DE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>
                <a:latin typeface="Arial" pitchFamily="34" charset="0"/>
              </a:rPr>
              <a:t>Öffentliche Veranstaltungen</a:t>
            </a:r>
          </a:p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lang="de-DE" sz="20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de-DE" sz="2000" dirty="0">
                <a:latin typeface="Arial" pitchFamily="34" charset="0"/>
              </a:rPr>
              <a:t>Integration von Gender- und </a:t>
            </a:r>
            <a:r>
              <a:rPr lang="de-DE" sz="2000" dirty="0" smtClean="0">
                <a:latin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</a:rPr>
            </a:br>
            <a:r>
              <a:rPr lang="de-DE" sz="2000" dirty="0" smtClean="0">
                <a:latin typeface="Arial" pitchFamily="34" charset="0"/>
              </a:rPr>
              <a:t>Fachwissen </a:t>
            </a:r>
            <a:r>
              <a:rPr lang="de-DE" sz="2000" dirty="0">
                <a:latin typeface="Arial" pitchFamily="34" charset="0"/>
              </a:rPr>
              <a:t>in Fachworkshops</a:t>
            </a:r>
          </a:p>
          <a:p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66549"/>
            <a:ext cx="3561753" cy="29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1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68560" y="620688"/>
            <a:ext cx="3600400" cy="1224136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e-DE" kern="1200" dirty="0" smtClean="0">
                <a:solidFill>
                  <a:schemeClr val="tx1"/>
                </a:solidFill>
              </a:rPr>
              <a:t>Fazit</a:t>
            </a:r>
            <a:endParaRPr lang="de-DE" kern="12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9353" y="1772816"/>
            <a:ext cx="7521079" cy="4425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b="0" dirty="0" smtClean="0"/>
              <a:t>Anspruch an Beteiligung aller Bevölkerungsgruppen wird nicht eingelöst.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Wer sich engagieren will, braucht Zeit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Bürgerbeteiligung erfolgt sozial und geschlechterselektiv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Beteiligung gestaltet sich angesichts der Ausdifferenzierung der Gesellschaft aufwendig und heterogen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Gendergerechte Beteiligungsansätze bieten die Chance zu einer noch besseren </a:t>
            </a:r>
            <a:r>
              <a:rPr lang="de-DE" sz="2000" b="0" dirty="0"/>
              <a:t>Nutzung lokalen Wissens und dem frühzeitigen Erkennen von Konfliktpotenzialen </a:t>
            </a:r>
            <a:endParaRPr lang="de-DE" sz="2000" b="0" dirty="0" smtClean="0"/>
          </a:p>
          <a:p>
            <a:pPr>
              <a:lnSpc>
                <a:spcPct val="100000"/>
              </a:lnSpc>
            </a:pPr>
            <a:r>
              <a:rPr lang="de-DE" sz="2000" b="0" dirty="0" smtClean="0"/>
              <a:t>Notwendig sind dafür andere Themen, andere Zeiten, andere Orte.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5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13929"/>
            <a:ext cx="8385175" cy="1258887"/>
          </a:xfrm>
        </p:spPr>
        <p:txBody>
          <a:bodyPr/>
          <a:lstStyle/>
          <a:p>
            <a:pPr algn="l" eaLnBrk="1" hangingPunct="1"/>
            <a:r>
              <a:rPr lang="de-DE" dirty="0"/>
              <a:t>Ausgangssituation </a:t>
            </a:r>
            <a:br>
              <a:rPr lang="de-DE" dirty="0"/>
            </a:br>
            <a:r>
              <a:rPr lang="de-DE" dirty="0"/>
              <a:t>Neue Diskussionen zum Thema Bürgerbeteiligung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2120" y="1811809"/>
            <a:ext cx="7776344" cy="4281487"/>
          </a:xfrm>
        </p:spPr>
        <p:txBody>
          <a:bodyPr/>
          <a:lstStyle/>
          <a:p>
            <a:pPr marL="457200" indent="-457200" defTabSz="762000" eaLnBrk="1" hangingPunct="1">
              <a:tabLst>
                <a:tab pos="363538" algn="l"/>
              </a:tabLst>
              <a:defRPr/>
            </a:pPr>
            <a:r>
              <a:rPr lang="de-DE" sz="2000" b="0" dirty="0" smtClean="0"/>
              <a:t>aktueller </a:t>
            </a:r>
            <a:r>
              <a:rPr lang="de-DE" sz="2000" b="0" dirty="0"/>
              <a:t>Anlass (z.B. Stuttgart 21, BBI)</a:t>
            </a:r>
          </a:p>
          <a:p>
            <a:pPr marL="457200" indent="-457200" defTabSz="762000" eaLnBrk="1" hangingPunct="1">
              <a:tabLst>
                <a:tab pos="363538" algn="l"/>
              </a:tabLst>
              <a:defRPr/>
            </a:pPr>
            <a:r>
              <a:rPr lang="de-DE" sz="2000" b="0" dirty="0" smtClean="0"/>
              <a:t>neue </a:t>
            </a:r>
            <a:r>
              <a:rPr lang="de-DE" sz="2000" b="0" dirty="0"/>
              <a:t>Herausforderungen</a:t>
            </a:r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Stadtentwicklung und Krisen (Klima, Energie, Finanzen…) </a:t>
            </a:r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Komplexität und Sensibilität für (Groß-)Projekte </a:t>
            </a:r>
          </a:p>
          <a:p>
            <a:pPr marL="914400" lvl="2" indent="0" defTabSz="762000" eaLnBrk="1" hangingPunct="1">
              <a:buNone/>
              <a:tabLst>
                <a:tab pos="363538" algn="l"/>
              </a:tabLst>
              <a:defRPr/>
            </a:pPr>
            <a:r>
              <a:rPr lang="de-DE" sz="2000" dirty="0" smtClean="0"/>
              <a:t>- Projekte mit überörtlichen Zielen und lokalen Wirkungen</a:t>
            </a:r>
          </a:p>
          <a:p>
            <a:pPr marL="914400" lvl="2" indent="0" defTabSz="762000" eaLnBrk="1" hangingPunct="1">
              <a:buNone/>
              <a:tabLst>
                <a:tab pos="363538" algn="l"/>
              </a:tabLst>
              <a:defRPr/>
            </a:pPr>
            <a:r>
              <a:rPr lang="de-DE" sz="2000" dirty="0" smtClean="0"/>
              <a:t>- Projekte mit Auswirkungen auf Lebensqualität </a:t>
            </a:r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Betroffenenbeteiligung reicht nicht mehr aus</a:t>
            </a:r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Spektrum der Aktiven wird (sozial) breiter, aber auch sozial selektiver</a:t>
            </a:r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(Neue) Medien verändern Kommunikation, Beteiligungs-möglichkeiten und öffentliche Wahrnehmung</a:t>
            </a:r>
            <a:endParaRPr lang="de-DE" sz="2000" b="1" dirty="0" smtClean="0"/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Verringerung der Handlungsspielräume der Kommunen</a:t>
            </a:r>
          </a:p>
          <a:p>
            <a:pPr lvl="1" defTabSz="762000" eaLnBrk="1" hangingPunct="1">
              <a:buFont typeface="Wingdings" pitchFamily="2" charset="2"/>
              <a:buChar char="§"/>
              <a:tabLst>
                <a:tab pos="363538" algn="l"/>
              </a:tabLst>
              <a:defRPr/>
            </a:pPr>
            <a:r>
              <a:rPr lang="de-DE" sz="2000" dirty="0" smtClean="0"/>
              <a:t>Wandel von Politik- und Planungsverständnis</a:t>
            </a:r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  <a:defRPr/>
            </a:pPr>
            <a:endParaRPr lang="de-DE" sz="2000" b="0" dirty="0" smtClean="0"/>
          </a:p>
          <a:p>
            <a:pPr marL="457200" indent="-457200" defTabSz="762000" eaLnBrk="1" hangingPunct="1">
              <a:tabLst>
                <a:tab pos="363538" algn="l"/>
              </a:tabLst>
              <a:defRPr/>
            </a:pPr>
            <a:endParaRPr lang="de-DE" sz="12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  <a:defRPr/>
            </a:pPr>
            <a:endParaRPr lang="de-DE" sz="12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156991" y="620688"/>
            <a:ext cx="8385175" cy="1224136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e-DE" kern="1200" dirty="0">
                <a:solidFill>
                  <a:schemeClr val="tx1"/>
                </a:solidFill>
              </a:rPr>
              <a:t>Zur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21079" cy="44259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000" b="0" dirty="0" smtClean="0"/>
              <a:t>Zwei Perspektiven der Veränderungen sind denkbar:  </a:t>
            </a:r>
          </a:p>
          <a:p>
            <a:pPr>
              <a:lnSpc>
                <a:spcPct val="100000"/>
              </a:lnSpc>
            </a:pPr>
            <a:r>
              <a:rPr lang="de-DE" sz="2000" b="0" dirty="0" smtClean="0"/>
              <a:t>Die Menschen ändern sind: </a:t>
            </a:r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Demokratieerziehung wird zu einem zentralen Bestandteil der Bildungspolitik.</a:t>
            </a:r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bildungsbürgerliche Formen werden gelehrt und gelernt. </a:t>
            </a:r>
            <a:endParaRPr lang="de-DE" sz="2000" b="0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de-DE" sz="2000" b="0" dirty="0" smtClean="0"/>
          </a:p>
          <a:p>
            <a:pPr>
              <a:lnSpc>
                <a:spcPct val="100000"/>
              </a:lnSpc>
            </a:pPr>
            <a:r>
              <a:rPr lang="de-DE" sz="2000" b="0" dirty="0" smtClean="0"/>
              <a:t>Die Beteiligungsstrukturen ändern sich:</a:t>
            </a:r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Formen der Interessenrepräsentation werden gestärkt. </a:t>
            </a:r>
            <a:endParaRPr lang="de-DE" sz="2000" dirty="0"/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Beteiligung findet zu anderen Themen (z.B. Bildung, Kinderversorgung, Gesundheit) statt.</a:t>
            </a:r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Beteiligungsformen lösen sich von bildungsbürgerlichen Idealen. </a:t>
            </a:r>
            <a:endParaRPr lang="de-DE" sz="2000" b="0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7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2014215" y="4695527"/>
            <a:ext cx="7526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 smtClean="0">
                <a:solidFill>
                  <a:srgbClr val="336699"/>
                </a:solidFill>
              </a:rPr>
              <a:t>Vielen Dank! </a:t>
            </a:r>
            <a:endParaRPr lang="de-DE" sz="2800" b="1" dirty="0">
              <a:solidFill>
                <a:srgbClr val="336699"/>
              </a:solidFill>
            </a:endParaRPr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4824114" y="5734050"/>
            <a:ext cx="752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Dr. Stephanie Bock</a:t>
            </a:r>
            <a:br>
              <a:rPr lang="de-DE" dirty="0" smtClean="0"/>
            </a:br>
            <a:r>
              <a:rPr lang="de-DE" dirty="0" smtClean="0"/>
              <a:t>bock@difu.de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019721"/>
            <a:ext cx="7704856" cy="4281487"/>
          </a:xfrm>
        </p:spPr>
        <p:txBody>
          <a:bodyPr/>
          <a:lstStyle/>
          <a:p>
            <a:pPr marL="0" indent="0" defTabSz="762000" eaLnBrk="1" hangingPunct="1">
              <a:buNone/>
              <a:tabLst>
                <a:tab pos="363538" algn="l"/>
              </a:tabLst>
            </a:pPr>
            <a:r>
              <a:rPr lang="de-DE" sz="2400" dirty="0" smtClean="0">
                <a:latin typeface="+mj-lt"/>
                <a:ea typeface="+mj-ea"/>
                <a:cs typeface="+mj-cs"/>
              </a:rPr>
              <a:t>Kritikpunkte </a:t>
            </a:r>
            <a:endParaRPr lang="de-DE" sz="2400" dirty="0">
              <a:latin typeface="+mj-lt"/>
              <a:ea typeface="+mj-ea"/>
              <a:cs typeface="+mj-cs"/>
            </a:endParaRPr>
          </a:p>
          <a:p>
            <a:pPr marL="457200" indent="-457200" defTabSz="762000" eaLnBrk="1" hangingPunct="1">
              <a:tabLst>
                <a:tab pos="363538" algn="l"/>
              </a:tabLst>
            </a:pPr>
            <a:endParaRPr lang="de-DE" sz="2000" b="0" dirty="0" smtClean="0"/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unzureichende und zu späte Information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mangelnde Transparenz von Vorhaben 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mangelnde Nachvollziehbarkeit der Verfahren und Abläufe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Umfang und Komplexität der Verfahren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Diskrepanz zwischen Beteiligungsergebnissen und Umsetzung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vorausgegangene Entscheidungen und Fehlen von Lösungsvarianten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r>
              <a:rPr lang="de-DE" sz="2000" b="0" dirty="0" smtClean="0"/>
              <a:t>mangelnde „informelle“ Aushandlungsmöglichkeiten</a:t>
            </a:r>
            <a:endParaRPr lang="de-DE" sz="200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endParaRPr lang="de-DE" sz="2000" b="0" dirty="0" smtClean="0"/>
          </a:p>
          <a:p>
            <a:pPr marL="457200" indent="-457200" defTabSz="762000" eaLnBrk="1" hangingPunct="1">
              <a:buFont typeface="Symbol" pitchFamily="18" charset="2"/>
              <a:buChar char="Þ"/>
              <a:tabLst>
                <a:tab pos="363538" algn="l"/>
              </a:tabLst>
            </a:pPr>
            <a:endParaRPr lang="de-DE" sz="2000" b="0" dirty="0" smtClean="0"/>
          </a:p>
          <a:p>
            <a:pPr marL="457200" indent="-457200" defTabSz="762000" eaLnBrk="1" hangingPunct="1">
              <a:buFont typeface="Symbol" pitchFamily="18" charset="2"/>
              <a:buChar char="Þ"/>
              <a:tabLst>
                <a:tab pos="363538" algn="l"/>
              </a:tabLst>
            </a:pPr>
            <a:endParaRPr lang="de-DE" sz="16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endParaRPr lang="de-DE" sz="1600" b="0" dirty="0" smtClean="0"/>
          </a:p>
          <a:p>
            <a:pPr marL="457200" indent="-457200" defTabSz="762000" eaLnBrk="1" hangingPunct="1">
              <a:tabLst>
                <a:tab pos="363538" algn="l"/>
              </a:tabLst>
            </a:pPr>
            <a:endParaRPr lang="de-DE" sz="12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endParaRPr lang="de-DE" sz="12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85937"/>
            <a:ext cx="8385175" cy="1258887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tx1"/>
                </a:solidFill>
              </a:rPr>
              <a:t>Bürgerbeteiligung – </a:t>
            </a:r>
            <a:r>
              <a:rPr lang="de-DE" dirty="0"/>
              <a:t>Was ist darunter zu verstehen? 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5037" y="1811809"/>
            <a:ext cx="8245475" cy="4281487"/>
          </a:xfrm>
        </p:spPr>
        <p:txBody>
          <a:bodyPr/>
          <a:lstStyle/>
          <a:p>
            <a:pPr marL="457200" indent="-457200" defTabSz="762000" eaLnBrk="1" hangingPunct="1">
              <a:lnSpc>
                <a:spcPct val="100000"/>
              </a:lnSpc>
              <a:tabLst>
                <a:tab pos="363538" algn="l"/>
              </a:tabLst>
            </a:pPr>
            <a:r>
              <a:rPr lang="de-DE" sz="2000" b="0" dirty="0" smtClean="0"/>
              <a:t>Bürgerbeteiligung, Bürgermitwirkung, bürgerschaftliches Engagement, Aktivierung…..</a:t>
            </a:r>
          </a:p>
          <a:p>
            <a:pPr lvl="1" defTabSz="762000" eaLnBrk="1" hangingPunct="1">
              <a:lnSpc>
                <a:spcPct val="100000"/>
              </a:lnSpc>
              <a:buFont typeface="Monotype Sorts" pitchFamily="2" charset="2"/>
              <a:buNone/>
              <a:tabLst>
                <a:tab pos="363538" algn="l"/>
              </a:tabLst>
            </a:pPr>
            <a:r>
              <a:rPr lang="de-DE" sz="2000" dirty="0" smtClean="0"/>
              <a:t>-   selten klare Begriffsdefinitionen und Abgrenzungen</a:t>
            </a:r>
          </a:p>
          <a:p>
            <a:pPr lvl="1" defTabSz="762000" eaLnBrk="1" hangingPunct="1">
              <a:lnSpc>
                <a:spcPct val="100000"/>
              </a:lnSpc>
              <a:buFont typeface="Monotype Sorts" pitchFamily="2" charset="2"/>
              <a:buNone/>
              <a:tabLst>
                <a:tab pos="363538" algn="l"/>
              </a:tabLst>
            </a:pPr>
            <a:r>
              <a:rPr lang="de-DE" sz="2000" dirty="0" smtClean="0"/>
              <a:t>-   hinter den Bezeichnungen verstecken sich häufig verschiedene  Stufen von Beteiligung</a:t>
            </a:r>
          </a:p>
          <a:p>
            <a:pPr lvl="1" defTabSz="762000" eaLnBrk="1" hangingPunct="1">
              <a:lnSpc>
                <a:spcPct val="75000"/>
              </a:lnSpc>
              <a:buFont typeface="Monotype Sorts" pitchFamily="2" charset="2"/>
              <a:buNone/>
              <a:tabLst>
                <a:tab pos="363538" algn="l"/>
              </a:tabLst>
            </a:pPr>
            <a:endParaRPr lang="de-DE" sz="2000" dirty="0" smtClean="0"/>
          </a:p>
          <a:p>
            <a:pPr marL="457200" indent="-457200" defTabSz="762000" eaLnBrk="1" hangingPunct="1">
              <a:lnSpc>
                <a:spcPct val="75000"/>
              </a:lnSpc>
              <a:tabLst>
                <a:tab pos="363538" algn="l"/>
              </a:tabLst>
            </a:pPr>
            <a:r>
              <a:rPr lang="de-DE" sz="2000" b="0" dirty="0" smtClean="0"/>
              <a:t>Information, z.B. Bürgerversammlungen, </a:t>
            </a:r>
          </a:p>
          <a:p>
            <a:pPr marL="457200" indent="-457200" defTabSz="762000" eaLnBrk="1" hangingPunct="1">
              <a:lnSpc>
                <a:spcPct val="75000"/>
              </a:lnSpc>
              <a:tabLst>
                <a:tab pos="363538" algn="l"/>
              </a:tabLst>
            </a:pPr>
            <a:r>
              <a:rPr lang="de-DE" sz="2000" b="0" dirty="0" smtClean="0"/>
              <a:t>Mitwirkung (Konsultation), z.B. Bürger/</a:t>
            </a:r>
            <a:r>
              <a:rPr lang="de-DE" sz="2000" b="0" dirty="0" err="1" smtClean="0"/>
              <a:t>innenbefragungen</a:t>
            </a:r>
            <a:r>
              <a:rPr lang="de-DE" sz="2000" b="0" dirty="0" smtClean="0"/>
              <a:t>,</a:t>
            </a:r>
          </a:p>
          <a:p>
            <a:pPr marL="457200" indent="-457200" defTabSz="762000" eaLnBrk="1" hangingPunct="1">
              <a:lnSpc>
                <a:spcPct val="75000"/>
              </a:lnSpc>
              <a:tabLst>
                <a:tab pos="363538" algn="l"/>
              </a:tabLst>
            </a:pPr>
            <a:r>
              <a:rPr lang="de-DE" sz="2000" b="0" dirty="0" smtClean="0"/>
              <a:t>Mitbestimmung (Kooperation), z.B. Runde Tische,</a:t>
            </a:r>
          </a:p>
          <a:p>
            <a:pPr marL="457200" indent="-457200" defTabSz="762000" eaLnBrk="1" hangingPunct="1">
              <a:lnSpc>
                <a:spcPct val="75000"/>
              </a:lnSpc>
              <a:tabLst>
                <a:tab pos="363538" algn="l"/>
              </a:tabLst>
            </a:pPr>
            <a:r>
              <a:rPr lang="de-DE" sz="2000" b="0" dirty="0" smtClean="0"/>
              <a:t>Entscheidung (bis hin zur Selbstverwaltung),  z.B. Bürgerhaushalt.</a:t>
            </a:r>
          </a:p>
          <a:p>
            <a:pPr marL="457200" lvl="1" indent="0" defTabSz="762000" eaLnBrk="1" hangingPunct="1">
              <a:lnSpc>
                <a:spcPct val="75000"/>
              </a:lnSpc>
              <a:buNone/>
              <a:tabLst>
                <a:tab pos="363538" algn="l"/>
              </a:tabLst>
            </a:pPr>
            <a:endParaRPr lang="de-DE" sz="2000" dirty="0" smtClean="0"/>
          </a:p>
          <a:p>
            <a:pPr marL="0" lvl="1" indent="0" defTabSz="762000" eaLnBrk="1" hangingPunct="1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1" dirty="0">
                <a:ea typeface="+mn-ea"/>
                <a:cs typeface="+mn-cs"/>
              </a:rPr>
              <a:t>Diese Stufen bezeichnen jeweils ein unterschiedliches Maß </a:t>
            </a:r>
            <a:br>
              <a:rPr lang="de-DE" sz="2000" b="1" dirty="0">
                <a:ea typeface="+mn-ea"/>
                <a:cs typeface="+mn-cs"/>
              </a:rPr>
            </a:br>
            <a:r>
              <a:rPr lang="de-DE" sz="2000" b="1" dirty="0">
                <a:ea typeface="+mn-ea"/>
                <a:cs typeface="+mn-cs"/>
              </a:rPr>
              <a:t>an Einflussmöglichkeiten in einem Partizipationsprozess.</a:t>
            </a:r>
          </a:p>
          <a:p>
            <a:pPr marL="457200" indent="-457200" defTabSz="762000" eaLnBrk="1" hangingPunct="1">
              <a:lnSpc>
                <a:spcPct val="75000"/>
              </a:lnSpc>
              <a:buFont typeface="Monotype Sorts" pitchFamily="2" charset="2"/>
              <a:buNone/>
              <a:tabLst>
                <a:tab pos="363538" algn="l"/>
              </a:tabLst>
            </a:pPr>
            <a:endParaRPr lang="de-DE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1667247"/>
            <a:ext cx="7670179" cy="4282033"/>
          </a:xfrm>
        </p:spPr>
        <p:txBody>
          <a:bodyPr/>
          <a:lstStyle/>
          <a:p>
            <a:pPr marL="0" indent="0" defTabSz="762000" eaLnBrk="1" hangingPunct="1">
              <a:lnSpc>
                <a:spcPct val="100000"/>
              </a:lnSpc>
              <a:buNone/>
              <a:tabLst>
                <a:tab pos="363538" algn="l"/>
              </a:tabLst>
            </a:pPr>
            <a:r>
              <a:rPr lang="de-DE" sz="2800" b="0" i="1" dirty="0" smtClean="0"/>
              <a:t>„Die Chancen  der Partizipation liegen in der Nutzung lokalen Wissens, im frühzeitigen Erkennen von Konfliktpotenzialen, in der Stärkung der Legitimation und Akzeptanz von Planungen…“</a:t>
            </a:r>
            <a:r>
              <a:rPr lang="de-DE" sz="2800" b="0" dirty="0" smtClean="0"/>
              <a:t> </a:t>
            </a:r>
          </a:p>
          <a:p>
            <a:pPr marL="0" indent="0" defTabSz="762000" eaLnBrk="1" hangingPunct="1">
              <a:buNone/>
              <a:tabLst>
                <a:tab pos="363538" algn="l"/>
              </a:tabLst>
            </a:pPr>
            <a:endParaRPr lang="de-DE" sz="20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r>
              <a:rPr lang="de-DE" sz="2000" b="0" dirty="0" smtClean="0"/>
              <a:t>      Handbuch zur Partizipation der Senatsverwaltung für Stadtentwicklung, Berlin 2011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endParaRPr lang="de-DE" sz="14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endParaRPr lang="de-DE" sz="14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1667247"/>
            <a:ext cx="7670179" cy="4282033"/>
          </a:xfrm>
        </p:spPr>
        <p:txBody>
          <a:bodyPr/>
          <a:lstStyle/>
          <a:p>
            <a:pPr marL="0" indent="0" defTabSz="762000" eaLnBrk="1" hangingPunct="1">
              <a:lnSpc>
                <a:spcPct val="100000"/>
              </a:lnSpc>
              <a:buNone/>
              <a:tabLst>
                <a:tab pos="363538" algn="l"/>
              </a:tabLst>
            </a:pPr>
            <a:r>
              <a:rPr lang="de-DE" sz="2800" b="0" i="1" dirty="0" smtClean="0"/>
              <a:t>„Die Chancen  der Partizipation liegen in der Nutzung </a:t>
            </a:r>
            <a:r>
              <a:rPr lang="de-DE" sz="2800" i="1" dirty="0" smtClean="0"/>
              <a:t>lokalen Wissens</a:t>
            </a:r>
            <a:r>
              <a:rPr lang="de-DE" sz="2800" b="0" i="1" dirty="0" smtClean="0"/>
              <a:t>, im frühzeitigen Erkennen von </a:t>
            </a:r>
            <a:r>
              <a:rPr lang="de-DE" sz="2800" i="1" dirty="0" smtClean="0"/>
              <a:t>Konfliktpotenzialen</a:t>
            </a:r>
            <a:r>
              <a:rPr lang="de-DE" sz="2800" b="0" i="1" dirty="0" smtClean="0"/>
              <a:t>, in der Stärkung der Legitimation und Akzeptanz von Planungen…“</a:t>
            </a:r>
            <a:r>
              <a:rPr lang="de-DE" sz="2800" b="0" dirty="0" smtClean="0"/>
              <a:t> </a:t>
            </a:r>
          </a:p>
          <a:p>
            <a:pPr marL="0" indent="0" defTabSz="762000" eaLnBrk="1" hangingPunct="1">
              <a:buNone/>
              <a:tabLst>
                <a:tab pos="363538" algn="l"/>
              </a:tabLst>
            </a:pPr>
            <a:endParaRPr lang="de-DE" sz="20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r>
              <a:rPr lang="de-DE" sz="2000" b="0" dirty="0" smtClean="0"/>
              <a:t>       Handbuch zur Partizipation der Senatsverwaltung für Stadtentwicklung, Berlin 2011</a:t>
            </a:r>
          </a:p>
          <a:p>
            <a:pPr marL="457200" indent="-457200" defTabSz="762000" eaLnBrk="1" hangingPunct="1">
              <a:tabLst>
                <a:tab pos="363538" algn="l"/>
              </a:tabLst>
            </a:pPr>
            <a:endParaRPr lang="de-DE" sz="1400" b="0" dirty="0" smtClean="0"/>
          </a:p>
          <a:p>
            <a:pPr marL="457200" indent="-457200" defTabSz="762000" eaLnBrk="1" hangingPunct="1">
              <a:buFont typeface="Monotype Sorts" pitchFamily="2" charset="2"/>
              <a:buNone/>
              <a:tabLst>
                <a:tab pos="363538" algn="l"/>
              </a:tabLst>
            </a:pPr>
            <a:endParaRPr lang="de-DE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31010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8879" y="395288"/>
            <a:ext cx="8385175" cy="125888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Wer protestiert da neuerdings?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55576" y="1628800"/>
            <a:ext cx="8220843" cy="4425950"/>
          </a:xfrm>
        </p:spPr>
        <p:txBody>
          <a:bodyPr/>
          <a:lstStyle/>
          <a:p>
            <a:pPr marL="0" indent="0" defTabSz="762000">
              <a:buNone/>
              <a:tabLst>
                <a:tab pos="363538" algn="l"/>
              </a:tabLst>
            </a:pPr>
            <a:r>
              <a:rPr lang="de-DE" sz="2000" b="0" kern="1200" dirty="0" smtClean="0"/>
              <a:t>In Deutschland: 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smtClean="0"/>
              <a:t>Bürgerliche </a:t>
            </a:r>
            <a:r>
              <a:rPr lang="de-DE" sz="2000" b="0" kern="1200" dirty="0"/>
              <a:t>Eliten erhöhen ihren gesellschaftlichen Einfluss durch Proteste 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/>
              <a:t>Die Protestteilnehmer sind nicht mehr die Jüngsten. </a:t>
            </a:r>
            <a:r>
              <a:rPr lang="de-DE" sz="2000" b="0" kern="1200" dirty="0" smtClean="0"/>
              <a:t/>
            </a:r>
            <a:br>
              <a:rPr lang="de-DE" sz="2000" b="0" kern="1200" dirty="0" smtClean="0"/>
            </a:br>
            <a:r>
              <a:rPr lang="de-DE" sz="2000" b="0" kern="1200" dirty="0" smtClean="0"/>
              <a:t>70 </a:t>
            </a:r>
            <a:r>
              <a:rPr lang="de-DE" sz="2000" b="0" kern="1200" dirty="0"/>
              <a:t>Prozent aller an den Studien beteiligten Personen haben </a:t>
            </a:r>
            <a:r>
              <a:rPr lang="de-DE" sz="2000" b="0" kern="1200" dirty="0" smtClean="0"/>
              <a:t/>
            </a:r>
            <a:br>
              <a:rPr lang="de-DE" sz="2000" b="0" kern="1200" dirty="0" smtClean="0"/>
            </a:br>
            <a:r>
              <a:rPr lang="de-DE" sz="2000" b="0" kern="1200" dirty="0" smtClean="0"/>
              <a:t>das </a:t>
            </a:r>
            <a:r>
              <a:rPr lang="de-DE" sz="2000" b="0" kern="1200" dirty="0"/>
              <a:t>45. Lebensjahr bereits hinter sich </a:t>
            </a:r>
            <a:r>
              <a:rPr lang="de-DE" sz="2000" b="0" kern="1200" dirty="0" smtClean="0"/>
              <a:t>gelassen. </a:t>
            </a:r>
            <a:endParaRPr lang="de-DE" sz="2000" b="0" kern="1200" dirty="0"/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/>
              <a:t>Die Protestaktivisten sind auffallend akademisch gebildet. 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/>
              <a:t>Es protestieren ganz überwiegend Bürger gegen Bürger. </a:t>
            </a:r>
            <a:r>
              <a:rPr lang="de-DE" sz="1100" b="0" kern="1200" dirty="0" smtClean="0"/>
              <a:t>(Walter </a:t>
            </a:r>
            <a:r>
              <a:rPr lang="de-DE" sz="1100" b="0" kern="1200" dirty="0" smtClean="0"/>
              <a:t>2011) </a:t>
            </a:r>
          </a:p>
          <a:p>
            <a:pPr marL="0" indent="0" defTabSz="762000">
              <a:buNone/>
              <a:tabLst>
                <a:tab pos="363538" algn="l"/>
              </a:tabLst>
            </a:pPr>
            <a:endParaRPr lang="de-DE" sz="2000" b="0" kern="1200" dirty="0" smtClean="0"/>
          </a:p>
          <a:p>
            <a:pPr marL="0" indent="0" defTabSz="762000">
              <a:buNone/>
              <a:tabLst>
                <a:tab pos="363538" algn="l"/>
              </a:tabLst>
            </a:pPr>
            <a:r>
              <a:rPr lang="de-DE" sz="2000" b="0" kern="1200" dirty="0" smtClean="0"/>
              <a:t>In Frankreich oder Großbritannien: 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err="1"/>
              <a:t>j</a:t>
            </a:r>
            <a:r>
              <a:rPr lang="de-DE" sz="2000" b="0" kern="1200" dirty="0" err="1" smtClean="0"/>
              <a:t>eunes</a:t>
            </a:r>
            <a:r>
              <a:rPr lang="de-DE" sz="2000" b="0" kern="1200" dirty="0" smtClean="0"/>
              <a:t> de </a:t>
            </a:r>
            <a:r>
              <a:rPr lang="de-DE" sz="2000" b="0" kern="1200" dirty="0" err="1" smtClean="0"/>
              <a:t>banlieus</a:t>
            </a:r>
            <a:r>
              <a:rPr lang="de-DE" sz="2000" b="0" kern="1200" dirty="0" smtClean="0"/>
              <a:t> </a:t>
            </a:r>
            <a:endParaRPr lang="de-DE" sz="2000" b="0" kern="1200" dirty="0"/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smtClean="0"/>
              <a:t>Jugendliche Sozialrebellen </a:t>
            </a:r>
          </a:p>
          <a:p>
            <a:pPr marL="0" indent="0" defTabSz="762000">
              <a:buNone/>
              <a:tabLst>
                <a:tab pos="363538" algn="l"/>
              </a:tabLst>
            </a:pPr>
            <a:endParaRPr lang="de-DE" sz="2000" b="0" kern="1200" dirty="0"/>
          </a:p>
        </p:txBody>
      </p:sp>
    </p:spTree>
    <p:extLst>
      <p:ext uri="{BB962C8B-B14F-4D97-AF65-F5344CB8AC3E}">
        <p14:creationId xmlns:p14="http://schemas.microsoft.com/office/powerpoint/2010/main" val="31438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6864" cy="1258887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Der Protestbürger ist männlich, konfessionslos, zwischen 55 und Ende 60, mit gutem Einkommen, hoher Bildung und viel Zeit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55576" y="2420888"/>
            <a:ext cx="7920880" cy="2520280"/>
          </a:xfrm>
        </p:spPr>
        <p:txBody>
          <a:bodyPr/>
          <a:lstStyle/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/>
              <a:t>Die deutsche Protestlandschaft wird von Männern dominiert. </a:t>
            </a:r>
            <a:endParaRPr lang="de-DE" sz="2000" b="0" kern="1200" dirty="0" smtClean="0"/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smtClean="0"/>
              <a:t>Nur jede vierte Person, die sich gegen Windkraftanlegen, Stromtrassen und andere Energieprojekte engagiert, ist weiblich.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smtClean="0"/>
              <a:t>Der Bürgerprotest ist ein Protest von Bürgern.   </a:t>
            </a:r>
          </a:p>
          <a:p>
            <a:pPr marL="0" indent="0" defTabSz="762000">
              <a:buNone/>
              <a:tabLst>
                <a:tab pos="363538" algn="l"/>
              </a:tabLst>
            </a:pPr>
            <a:endParaRPr lang="de-DE" sz="2000" b="0" kern="1200" dirty="0"/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/>
              <a:t>Wer sich </a:t>
            </a:r>
            <a:r>
              <a:rPr lang="de-DE" sz="2000" b="0" kern="1200" dirty="0" smtClean="0"/>
              <a:t>engagiert, verfügt über Zeit. </a:t>
            </a:r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smtClean="0"/>
              <a:t>Wer sich engagiert, verfügt über Einkommen. </a:t>
            </a:r>
            <a:endParaRPr lang="de-DE" sz="2000" b="0" kern="1200" dirty="0"/>
          </a:p>
          <a:p>
            <a:pPr marL="0" indent="0" defTabSz="762000">
              <a:buNone/>
              <a:tabLst>
                <a:tab pos="363538" algn="l"/>
              </a:tabLst>
            </a:pPr>
            <a:endParaRPr lang="de-DE" sz="2000" b="0" kern="1200" dirty="0" smtClean="0"/>
          </a:p>
          <a:p>
            <a:pPr marL="457200" indent="-457200" defTabSz="762000">
              <a:tabLst>
                <a:tab pos="363538" algn="l"/>
              </a:tabLst>
            </a:pPr>
            <a:r>
              <a:rPr lang="de-DE" sz="2000" b="0" kern="1200" dirty="0" smtClean="0"/>
              <a:t>„Die </a:t>
            </a:r>
            <a:r>
              <a:rPr lang="de-DE" sz="2000" b="0" kern="1200" dirty="0"/>
              <a:t>Bürgerprotest- oder Partizipationsgesellschaft vermindert die sozialen Differenzen nicht, sondern </a:t>
            </a:r>
            <a:r>
              <a:rPr lang="de-DE" sz="2000" b="0" kern="1200" dirty="0" smtClean="0"/>
              <a:t>vertieft </a:t>
            </a:r>
            <a:r>
              <a:rPr lang="de-DE" sz="2000" b="0" kern="1200" dirty="0"/>
              <a:t>sie noch</a:t>
            </a:r>
            <a:r>
              <a:rPr lang="de-DE" sz="2000" b="0" kern="1200" dirty="0" smtClean="0"/>
              <a:t>.“ </a:t>
            </a:r>
            <a:r>
              <a:rPr lang="de-DE" sz="1100" b="0" kern="1200" dirty="0"/>
              <a:t>(Walter 2013)</a:t>
            </a:r>
          </a:p>
          <a:p>
            <a:pPr marL="0" indent="0" defTabSz="762000">
              <a:buNone/>
              <a:tabLst>
                <a:tab pos="363538" algn="l"/>
              </a:tabLst>
            </a:pPr>
            <a:endParaRPr lang="de-DE" sz="2000" b="0" kern="1200" dirty="0"/>
          </a:p>
        </p:txBody>
      </p:sp>
    </p:spTree>
    <p:extLst>
      <p:ext uri="{BB962C8B-B14F-4D97-AF65-F5344CB8AC3E}">
        <p14:creationId xmlns:p14="http://schemas.microsoft.com/office/powerpoint/2010/main" val="30104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3366"/>
      </a:dk1>
      <a:lt1>
        <a:srgbClr val="FFFFFF"/>
      </a:lt1>
      <a:dk2>
        <a:srgbClr val="054988"/>
      </a:dk2>
      <a:lt2>
        <a:srgbClr val="666699"/>
      </a:lt2>
      <a:accent1>
        <a:srgbClr val="054988"/>
      </a:accent1>
      <a:accent2>
        <a:srgbClr val="0BB1E5"/>
      </a:accent2>
      <a:accent3>
        <a:srgbClr val="FFFFFF"/>
      </a:accent3>
      <a:accent4>
        <a:srgbClr val="002A56"/>
      </a:accent4>
      <a:accent5>
        <a:srgbClr val="AAB1C3"/>
      </a:accent5>
      <a:accent6>
        <a:srgbClr val="09A0CF"/>
      </a:accent6>
      <a:hlink>
        <a:srgbClr val="89E0FF"/>
      </a:hlink>
      <a:folHlink>
        <a:srgbClr val="DFF4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2929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ACACAC"/>
        </a:accent5>
        <a:accent6>
          <a:srgbClr val="6B6B6B"/>
        </a:accent6>
        <a:hlink>
          <a:srgbClr val="C0C0C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366"/>
        </a:dk1>
        <a:lt1>
          <a:srgbClr val="FFFFFF"/>
        </a:lt1>
        <a:dk2>
          <a:srgbClr val="054988"/>
        </a:dk2>
        <a:lt2>
          <a:srgbClr val="666699"/>
        </a:lt2>
        <a:accent1>
          <a:srgbClr val="054988"/>
        </a:accent1>
        <a:accent2>
          <a:srgbClr val="0BB1E5"/>
        </a:accent2>
        <a:accent3>
          <a:srgbClr val="FFFFFF"/>
        </a:accent3>
        <a:accent4>
          <a:srgbClr val="002A56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666699"/>
        </a:dk1>
        <a:lt1>
          <a:srgbClr val="CCECFF"/>
        </a:lt1>
        <a:dk2>
          <a:srgbClr val="000065"/>
        </a:dk2>
        <a:lt2>
          <a:srgbClr val="33CCFF"/>
        </a:lt2>
        <a:accent1>
          <a:srgbClr val="054988"/>
        </a:accent1>
        <a:accent2>
          <a:srgbClr val="0BB1E5"/>
        </a:accent2>
        <a:accent3>
          <a:srgbClr val="AAAAB8"/>
        </a:accent3>
        <a:accent4>
          <a:srgbClr val="AEC9DA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666699"/>
        </a:dk1>
        <a:lt1>
          <a:srgbClr val="CCECFF"/>
        </a:lt1>
        <a:dk2>
          <a:srgbClr val="000065"/>
        </a:dk2>
        <a:lt2>
          <a:srgbClr val="33CCFF"/>
        </a:lt2>
        <a:accent1>
          <a:srgbClr val="9966FF"/>
        </a:accent1>
        <a:accent2>
          <a:srgbClr val="00FFCC"/>
        </a:accent2>
        <a:accent3>
          <a:srgbClr val="AAAAB8"/>
        </a:accent3>
        <a:accent4>
          <a:srgbClr val="AEC9DA"/>
        </a:accent4>
        <a:accent5>
          <a:srgbClr val="CAB8FF"/>
        </a:accent5>
        <a:accent6>
          <a:srgbClr val="00E7B9"/>
        </a:accent6>
        <a:hlink>
          <a:srgbClr val="CC00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CC00FF"/>
        </a:dk1>
        <a:lt1>
          <a:srgbClr val="CCECFF"/>
        </a:lt1>
        <a:dk2>
          <a:srgbClr val="000065"/>
        </a:dk2>
        <a:lt2>
          <a:srgbClr val="33CCFF"/>
        </a:lt2>
        <a:accent1>
          <a:srgbClr val="054988"/>
        </a:accent1>
        <a:accent2>
          <a:srgbClr val="0BB1E5"/>
        </a:accent2>
        <a:accent3>
          <a:srgbClr val="AAAAB8"/>
        </a:accent3>
        <a:accent4>
          <a:srgbClr val="AEC9DA"/>
        </a:accent4>
        <a:accent5>
          <a:srgbClr val="AAB1C3"/>
        </a:accent5>
        <a:accent6>
          <a:srgbClr val="09A0CF"/>
        </a:accent6>
        <a:hlink>
          <a:srgbClr val="89E0FF"/>
        </a:hlink>
        <a:folHlink>
          <a:srgbClr val="DFF4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1324</Words>
  <Application>Microsoft Office PowerPoint</Application>
  <PresentationFormat>Bildschirmpräsentation (4:3)</PresentationFormat>
  <Paragraphs>216</Paragraphs>
  <Slides>31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Blank</vt:lpstr>
      <vt:lpstr>Gleiche Teilhabe für alle? Partizipation aus der Genderperspektive</vt:lpstr>
      <vt:lpstr>Gleiche Teilhabe für alle? Partizipation aus der Genderperspektive</vt:lpstr>
      <vt:lpstr>Ausgangssituation  Neue Diskussionen zum Thema Bürgerbeteiligung</vt:lpstr>
      <vt:lpstr>PowerPoint-Präsentation</vt:lpstr>
      <vt:lpstr>Bürgerbeteiligung – Was ist darunter zu verstehen? ?</vt:lpstr>
      <vt:lpstr>PowerPoint-Präsentation</vt:lpstr>
      <vt:lpstr>PowerPoint-Präsentation</vt:lpstr>
      <vt:lpstr>Wer protestiert da neuerdings? </vt:lpstr>
      <vt:lpstr>Der Protestbürger ist männlich, konfessionslos, zwischen 55 und Ende 60, mit gutem Einkommen, hoher Bildung und viel Zeit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Politische Partizipation und Gender I</vt:lpstr>
      <vt:lpstr>Politische Partizipation und Gender II</vt:lpstr>
      <vt:lpstr>Politische Beteiligung und Gender </vt:lpstr>
      <vt:lpstr>PowerPoint-Präsentation</vt:lpstr>
      <vt:lpstr>Partizipation hat viele Gesichter</vt:lpstr>
      <vt:lpstr>Das Spektrum der Methoden und Formate ist breit</vt:lpstr>
      <vt:lpstr>Bausteine einer genderorientierten Beteiligung </vt:lpstr>
      <vt:lpstr>PowerPoint-Präsentation</vt:lpstr>
      <vt:lpstr>PowerPoint-Präsentation</vt:lpstr>
      <vt:lpstr>Gender-Ziele in der kommunalen Planungspraxis</vt:lpstr>
      <vt:lpstr>PowerPoint-Präsentation</vt:lpstr>
      <vt:lpstr>PowerPoint-Präsentation</vt:lpstr>
      <vt:lpstr>Fazit</vt:lpstr>
      <vt:lpstr>Zur Diskussion</vt:lpstr>
      <vt:lpstr>PowerPoint-Präsentation</vt:lpstr>
    </vt:vector>
  </TitlesOfParts>
  <Company>Difu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Demographischer Wandel – Was können Städte und Gemeinden tun?</dc:title>
  <dc:creator>bloedorn</dc:creator>
  <cp:lastModifiedBy>Bock</cp:lastModifiedBy>
  <cp:revision>557</cp:revision>
  <cp:lastPrinted>2013-02-25T11:05:55Z</cp:lastPrinted>
  <dcterms:created xsi:type="dcterms:W3CDTF">2007-05-31T08:54:28Z</dcterms:created>
  <dcterms:modified xsi:type="dcterms:W3CDTF">2013-03-04T09:49:37Z</dcterms:modified>
</cp:coreProperties>
</file>