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2"/>
  </p:notesMasterIdLst>
  <p:handoutMasterIdLst>
    <p:handoutMasterId r:id="rId23"/>
  </p:handoutMasterIdLst>
  <p:sldIdLst>
    <p:sldId id="256" r:id="rId2"/>
    <p:sldId id="277" r:id="rId3"/>
    <p:sldId id="257" r:id="rId4"/>
    <p:sldId id="258" r:id="rId5"/>
    <p:sldId id="261" r:id="rId6"/>
    <p:sldId id="262" r:id="rId7"/>
    <p:sldId id="263" r:id="rId8"/>
    <p:sldId id="264" r:id="rId9"/>
    <p:sldId id="265" r:id="rId10"/>
    <p:sldId id="276" r:id="rId11"/>
    <p:sldId id="274" r:id="rId12"/>
    <p:sldId id="266" r:id="rId13"/>
    <p:sldId id="267" r:id="rId14"/>
    <p:sldId id="268" r:id="rId15"/>
    <p:sldId id="269" r:id="rId16"/>
    <p:sldId id="270" r:id="rId17"/>
    <p:sldId id="275" r:id="rId18"/>
    <p:sldId id="272" r:id="rId19"/>
    <p:sldId id="273" r:id="rId20"/>
    <p:sldId id="260"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2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94" autoAdjust="0"/>
  </p:normalViewPr>
  <p:slideViewPr>
    <p:cSldViewPr snapToGrid="0" showGuides="1">
      <p:cViewPr>
        <p:scale>
          <a:sx n="75" d="100"/>
          <a:sy n="75" d="100"/>
        </p:scale>
        <p:origin x="-1866" y="-684"/>
      </p:cViewPr>
      <p:guideLst>
        <p:guide orient="horz" pos="3861"/>
        <p:guide orient="horz" pos="1069"/>
        <p:guide pos="366"/>
        <p:guide pos="5584"/>
        <p:guide pos="5058"/>
      </p:guideLst>
    </p:cSldViewPr>
  </p:slideViewPr>
  <p:notesTextViewPr>
    <p:cViewPr>
      <p:scale>
        <a:sx n="1" d="1"/>
        <a:sy n="1" d="1"/>
      </p:scale>
      <p:origin x="0" y="0"/>
    </p:cViewPr>
  </p:notesTextViewPr>
  <p:sorterViewPr>
    <p:cViewPr>
      <p:scale>
        <a:sx n="150" d="100"/>
        <a:sy n="150" d="100"/>
      </p:scale>
      <p:origin x="0" y="4146"/>
    </p:cViewPr>
  </p:sorterViewPr>
  <p:notesViewPr>
    <p:cSldViewPr snapToGrid="0" showGuides="1">
      <p:cViewPr varScale="1">
        <p:scale>
          <a:sx n="81" d="100"/>
          <a:sy n="81" d="100"/>
        </p:scale>
        <p:origin x="-31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B3740F-3A8D-414F-8A4D-4FF3CE2767E5}" type="datetimeFigureOut">
              <a:rPr lang="de-DE" smtClean="0"/>
              <a:t>24.02.2014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BB881F-DEB2-42D2-823E-47801A33E33A}" type="slidenum">
              <a:rPr lang="de-DE" smtClean="0"/>
              <a:t>‹Nr.›</a:t>
            </a:fld>
            <a:endParaRPr lang="de-DE"/>
          </a:p>
        </p:txBody>
      </p:sp>
    </p:spTree>
    <p:extLst>
      <p:ext uri="{BB962C8B-B14F-4D97-AF65-F5344CB8AC3E}">
        <p14:creationId xmlns:p14="http://schemas.microsoft.com/office/powerpoint/2010/main" val="393688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AE96C-9706-4A7D-B39B-DA5E89997111}" type="datetimeFigureOut">
              <a:rPr lang="de-DE" smtClean="0"/>
              <a:t>24.02.2014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59500-6DB2-43A0-A60E-FA33109E6E02}" type="slidenum">
              <a:rPr lang="de-DE" smtClean="0"/>
              <a:t>‹Nr.›</a:t>
            </a:fld>
            <a:endParaRPr lang="de-DE"/>
          </a:p>
        </p:txBody>
      </p:sp>
    </p:spTree>
    <p:extLst>
      <p:ext uri="{BB962C8B-B14F-4D97-AF65-F5344CB8AC3E}">
        <p14:creationId xmlns:p14="http://schemas.microsoft.com/office/powerpoint/2010/main" val="28498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81026" y="2130425"/>
            <a:ext cx="7448550" cy="1470025"/>
          </a:xfrm>
        </p:spPr>
        <p:txBody>
          <a:bodyPr/>
          <a:lstStyle/>
          <a:p>
            <a:r>
              <a:rPr lang="de-DE" smtClean="0"/>
              <a:t>Titelmasterformat durch Klicken bearbeiten</a:t>
            </a:r>
            <a:endParaRPr lang="de-DE"/>
          </a:p>
        </p:txBody>
      </p:sp>
      <p:sp>
        <p:nvSpPr>
          <p:cNvPr id="5" name="Fußzeilenplatzhalter 4"/>
          <p:cNvSpPr>
            <a:spLocks noGrp="1"/>
          </p:cNvSpPr>
          <p:nvPr>
            <p:ph type="ftr" sz="quarter" idx="11"/>
          </p:nvPr>
        </p:nvSpPr>
        <p:spPr/>
        <p:txBody>
          <a:bodyPr/>
          <a:lstStyle/>
          <a:p>
            <a:r>
              <a:rPr lang="de-DE" smtClean="0"/>
              <a:t>19. Europäischer Verwaltungskongress, 27.-28.02.2014, Dr. Alfred Reichwein</a:t>
            </a:r>
            <a:endParaRPr lang="de-DE"/>
          </a:p>
        </p:txBody>
      </p:sp>
      <p:sp>
        <p:nvSpPr>
          <p:cNvPr id="6" name="Foliennummernplatzhalter 5"/>
          <p:cNvSpPr>
            <a:spLocks noGrp="1"/>
          </p:cNvSpPr>
          <p:nvPr>
            <p:ph type="sldNum" sz="quarter" idx="12"/>
          </p:nvPr>
        </p:nvSpPr>
        <p:spPr/>
        <p:txBody>
          <a:bodyPr/>
          <a:lstStyle/>
          <a:p>
            <a:fld id="{A7A10AD4-008E-4BC0-85BA-C8279574FCAD}" type="slidenum">
              <a:rPr lang="de-DE" smtClean="0"/>
              <a:t>‹Nr.›</a:t>
            </a:fld>
            <a:endParaRPr lang="de-DE"/>
          </a:p>
        </p:txBody>
      </p:sp>
      <p:pic>
        <p:nvPicPr>
          <p:cNvPr id="7" name="Bild 6" descr="KGSt_Claim_RGB_ppt_FIN_Typo_dk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25" y="793750"/>
            <a:ext cx="24780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6" descr="KGSt_Claim_RGB_ppt_FIN_Typo_dkl.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1625" y="793750"/>
            <a:ext cx="24780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011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p:txBody>
      </p:sp>
      <p:sp>
        <p:nvSpPr>
          <p:cNvPr id="5" name="Fußzeilenplatzhalter 4"/>
          <p:cNvSpPr>
            <a:spLocks noGrp="1"/>
          </p:cNvSpPr>
          <p:nvPr>
            <p:ph type="ftr" sz="quarter" idx="11"/>
          </p:nvPr>
        </p:nvSpPr>
        <p:spPr/>
        <p:txBody>
          <a:bodyPr/>
          <a:lstStyle/>
          <a:p>
            <a:r>
              <a:rPr lang="de-DE" smtClean="0"/>
              <a:t>19. Europäischer Verwaltungskongress, 27.-28.02.2014, Dr. Alfred Reichwein</a:t>
            </a:r>
            <a:endParaRPr lang="de-DE"/>
          </a:p>
        </p:txBody>
      </p:sp>
      <p:sp>
        <p:nvSpPr>
          <p:cNvPr id="6" name="Foliennummernplatzhalter 5"/>
          <p:cNvSpPr>
            <a:spLocks noGrp="1"/>
          </p:cNvSpPr>
          <p:nvPr>
            <p:ph type="sldNum" sz="quarter" idx="12"/>
          </p:nvPr>
        </p:nvSpPr>
        <p:spPr/>
        <p:txBody>
          <a:bodyPr/>
          <a:lstStyle/>
          <a:p>
            <a:fld id="{A7A10AD4-008E-4BC0-85BA-C8279574FCAD}" type="slidenum">
              <a:rPr lang="de-DE" smtClean="0"/>
              <a:t>‹Nr.›</a:t>
            </a:fld>
            <a:endParaRPr lang="de-DE"/>
          </a:p>
        </p:txBody>
      </p:sp>
    </p:spTree>
    <p:extLst>
      <p:ext uri="{BB962C8B-B14F-4D97-AF65-F5344CB8AC3E}">
        <p14:creationId xmlns:p14="http://schemas.microsoft.com/office/powerpoint/2010/main" val="427578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0288"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p:txBody>
      </p:sp>
      <p:sp>
        <p:nvSpPr>
          <p:cNvPr id="4" name="Inhaltsplatzhalter 3"/>
          <p:cNvSpPr>
            <a:spLocks noGrp="1"/>
          </p:cNvSpPr>
          <p:nvPr>
            <p:ph sz="half" idx="2"/>
          </p:nvPr>
        </p:nvSpPr>
        <p:spPr>
          <a:xfrm>
            <a:off x="482404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p:txBody>
      </p:sp>
      <p:sp>
        <p:nvSpPr>
          <p:cNvPr id="6" name="Fußzeilenplatzhalter 5"/>
          <p:cNvSpPr>
            <a:spLocks noGrp="1"/>
          </p:cNvSpPr>
          <p:nvPr>
            <p:ph type="ftr" sz="quarter" idx="11"/>
          </p:nvPr>
        </p:nvSpPr>
        <p:spPr>
          <a:xfrm>
            <a:off x="1225045" y="6442687"/>
            <a:ext cx="6480000" cy="168275"/>
          </a:xfrm>
        </p:spPr>
        <p:txBody>
          <a:bodyPr/>
          <a:lstStyle/>
          <a:p>
            <a:r>
              <a:rPr lang="de-DE" smtClean="0"/>
              <a:t>19. Europäischer Verwaltungskongress, 27.-28.02.2014, Dr. Alfred Reichwein</a:t>
            </a:r>
            <a:endParaRPr lang="de-DE"/>
          </a:p>
        </p:txBody>
      </p:sp>
      <p:sp>
        <p:nvSpPr>
          <p:cNvPr id="7" name="Foliennummernplatzhalter 6"/>
          <p:cNvSpPr>
            <a:spLocks noGrp="1"/>
          </p:cNvSpPr>
          <p:nvPr>
            <p:ph type="sldNum" sz="quarter" idx="12"/>
          </p:nvPr>
        </p:nvSpPr>
        <p:spPr>
          <a:xfrm>
            <a:off x="7792872" y="6442687"/>
            <a:ext cx="1080000" cy="168275"/>
          </a:xfrm>
        </p:spPr>
        <p:txBody>
          <a:bodyPr/>
          <a:lstStyle/>
          <a:p>
            <a:fld id="{A7A10AD4-008E-4BC0-85BA-C8279574FCAD}" type="slidenum">
              <a:rPr lang="de-DE" smtClean="0"/>
              <a:t>‹Nr.›</a:t>
            </a:fld>
            <a:endParaRPr lang="de-DE"/>
          </a:p>
        </p:txBody>
      </p:sp>
    </p:spTree>
    <p:extLst>
      <p:ext uri="{BB962C8B-B14F-4D97-AF65-F5344CB8AC3E}">
        <p14:creationId xmlns:p14="http://schemas.microsoft.com/office/powerpoint/2010/main" val="367514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80288" y="1535113"/>
            <a:ext cx="4040188" cy="639762"/>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80288"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p:txBody>
      </p:sp>
      <p:sp>
        <p:nvSpPr>
          <p:cNvPr id="5" name="Textplatzhalter 4"/>
          <p:cNvSpPr>
            <a:spLocks noGrp="1"/>
          </p:cNvSpPr>
          <p:nvPr>
            <p:ph type="body" sz="quarter" idx="3"/>
          </p:nvPr>
        </p:nvSpPr>
        <p:spPr>
          <a:xfrm>
            <a:off x="4820865" y="1535113"/>
            <a:ext cx="4041775" cy="639762"/>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82086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p:txBody>
      </p:sp>
      <p:sp>
        <p:nvSpPr>
          <p:cNvPr id="8" name="Fußzeilenplatzhalter 7"/>
          <p:cNvSpPr>
            <a:spLocks noGrp="1"/>
          </p:cNvSpPr>
          <p:nvPr>
            <p:ph type="ftr" sz="quarter" idx="11"/>
          </p:nvPr>
        </p:nvSpPr>
        <p:spPr/>
        <p:txBody>
          <a:bodyPr/>
          <a:lstStyle/>
          <a:p>
            <a:r>
              <a:rPr lang="de-DE" smtClean="0"/>
              <a:t>19. Europäischer Verwaltungskongress, 27.-28.02.2014, Dr. Alfred Reichwein</a:t>
            </a:r>
            <a:endParaRPr lang="de-DE"/>
          </a:p>
        </p:txBody>
      </p:sp>
      <p:sp>
        <p:nvSpPr>
          <p:cNvPr id="9" name="Foliennummernplatzhalter 8"/>
          <p:cNvSpPr>
            <a:spLocks noGrp="1"/>
          </p:cNvSpPr>
          <p:nvPr>
            <p:ph type="sldNum" sz="quarter" idx="12"/>
          </p:nvPr>
        </p:nvSpPr>
        <p:spPr/>
        <p:txBody>
          <a:bodyPr/>
          <a:lstStyle/>
          <a:p>
            <a:fld id="{A7A10AD4-008E-4BC0-85BA-C8279574FCAD}" type="slidenum">
              <a:rPr lang="de-DE" smtClean="0"/>
              <a:t>‹Nr.›</a:t>
            </a:fld>
            <a:endParaRPr lang="de-DE"/>
          </a:p>
        </p:txBody>
      </p:sp>
    </p:spTree>
    <p:extLst>
      <p:ext uri="{BB962C8B-B14F-4D97-AF65-F5344CB8AC3E}">
        <p14:creationId xmlns:p14="http://schemas.microsoft.com/office/powerpoint/2010/main" val="223280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Fußzeilenplatzhalter 3"/>
          <p:cNvSpPr>
            <a:spLocks noGrp="1"/>
          </p:cNvSpPr>
          <p:nvPr>
            <p:ph type="ftr" sz="quarter" idx="11"/>
          </p:nvPr>
        </p:nvSpPr>
        <p:spPr/>
        <p:txBody>
          <a:bodyPr/>
          <a:lstStyle/>
          <a:p>
            <a:r>
              <a:rPr lang="de-DE" smtClean="0"/>
              <a:t>19. Europäischer Verwaltungskongress, 27.-28.02.2014, Dr. Alfred Reichwein</a:t>
            </a:r>
            <a:endParaRPr lang="de-DE"/>
          </a:p>
        </p:txBody>
      </p:sp>
      <p:sp>
        <p:nvSpPr>
          <p:cNvPr id="5" name="Foliennummernplatzhalter 4"/>
          <p:cNvSpPr>
            <a:spLocks noGrp="1"/>
          </p:cNvSpPr>
          <p:nvPr>
            <p:ph type="sldNum" sz="quarter" idx="12"/>
          </p:nvPr>
        </p:nvSpPr>
        <p:spPr/>
        <p:txBody>
          <a:bodyPr/>
          <a:lstStyle/>
          <a:p>
            <a:fld id="{A7A10AD4-008E-4BC0-85BA-C8279574FCAD}" type="slidenum">
              <a:rPr lang="de-DE" smtClean="0"/>
              <a:t>‹Nr.›</a:t>
            </a:fld>
            <a:endParaRPr lang="de-DE"/>
          </a:p>
        </p:txBody>
      </p:sp>
    </p:spTree>
    <p:extLst>
      <p:ext uri="{BB962C8B-B14F-4D97-AF65-F5344CB8AC3E}">
        <p14:creationId xmlns:p14="http://schemas.microsoft.com/office/powerpoint/2010/main" val="396749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19. Europäischer Verwaltungskongress, 27.-28.02.2014, Dr. Alfred Reichwein</a:t>
            </a:r>
            <a:endParaRPr lang="de-DE"/>
          </a:p>
        </p:txBody>
      </p:sp>
      <p:sp>
        <p:nvSpPr>
          <p:cNvPr id="4" name="Foliennummernplatzhalter 3"/>
          <p:cNvSpPr>
            <a:spLocks noGrp="1"/>
          </p:cNvSpPr>
          <p:nvPr>
            <p:ph type="sldNum" sz="quarter" idx="12"/>
          </p:nvPr>
        </p:nvSpPr>
        <p:spPr/>
        <p:txBody>
          <a:bodyPr/>
          <a:lstStyle/>
          <a:p>
            <a:fld id="{A7A10AD4-008E-4BC0-85BA-C8279574FCAD}" type="slidenum">
              <a:rPr lang="de-DE" smtClean="0"/>
              <a:t>‹Nr.›</a:t>
            </a:fld>
            <a:endParaRPr lang="de-DE"/>
          </a:p>
        </p:txBody>
      </p:sp>
    </p:spTree>
    <p:extLst>
      <p:ext uri="{BB962C8B-B14F-4D97-AF65-F5344CB8AC3E}">
        <p14:creationId xmlns:p14="http://schemas.microsoft.com/office/powerpoint/2010/main" val="217856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76262" y="274638"/>
            <a:ext cx="7442201" cy="973870"/>
          </a:xfrm>
          <a:prstGeom prst="rect">
            <a:avLst/>
          </a:prstGeom>
        </p:spPr>
        <p:txBody>
          <a:bodyPr vert="horz" lIns="0" tIns="45720" rIns="108000" bIns="45720" rtlCol="0" anchor="b" anchorCtr="0">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576262" y="1600200"/>
            <a:ext cx="7442201" cy="4525963"/>
          </a:xfrm>
          <a:prstGeom prst="rect">
            <a:avLst/>
          </a:prstGeom>
        </p:spPr>
        <p:txBody>
          <a:bodyPr vert="horz" lIns="0" tIns="45720" rIns="0" bIns="45720" rtlCol="0">
            <a:norm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5" name="Fußzeilenplatzhalter 4"/>
          <p:cNvSpPr>
            <a:spLocks noGrp="1"/>
          </p:cNvSpPr>
          <p:nvPr>
            <p:ph type="ftr" sz="quarter" idx="3"/>
          </p:nvPr>
        </p:nvSpPr>
        <p:spPr>
          <a:xfrm>
            <a:off x="1233837" y="6451479"/>
            <a:ext cx="6480000" cy="168275"/>
          </a:xfrm>
          <a:prstGeom prst="rect">
            <a:avLst/>
          </a:prstGeom>
        </p:spPr>
        <p:txBody>
          <a:bodyPr vert="horz" lIns="36000" tIns="45720" rIns="36000" bIns="45720" rtlCol="0" anchor="ctr"/>
          <a:lstStyle>
            <a:lvl1pPr algn="l">
              <a:defRPr sz="800">
                <a:solidFill>
                  <a:schemeClr val="tx1"/>
                </a:solidFill>
              </a:defRPr>
            </a:lvl1pPr>
          </a:lstStyle>
          <a:p>
            <a:r>
              <a:rPr lang="de-DE" smtClean="0"/>
              <a:t>19. Europäischer Verwaltungskongress, 27.-28.02.2014, Dr. Alfred Reichwein</a:t>
            </a:r>
            <a:endParaRPr lang="de-DE" dirty="0"/>
          </a:p>
        </p:txBody>
      </p:sp>
      <p:sp>
        <p:nvSpPr>
          <p:cNvPr id="6" name="Foliennummernplatzhalter 5"/>
          <p:cNvSpPr>
            <a:spLocks noGrp="1"/>
          </p:cNvSpPr>
          <p:nvPr>
            <p:ph type="sldNum" sz="quarter" idx="4"/>
          </p:nvPr>
        </p:nvSpPr>
        <p:spPr>
          <a:xfrm>
            <a:off x="7792872" y="6451479"/>
            <a:ext cx="1080000" cy="168275"/>
          </a:xfrm>
          <a:prstGeom prst="rect">
            <a:avLst/>
          </a:prstGeom>
        </p:spPr>
        <p:txBody>
          <a:bodyPr vert="horz" lIns="91440" tIns="45720" rIns="0" bIns="45720" rtlCol="0" anchor="ctr"/>
          <a:lstStyle>
            <a:lvl1pPr algn="r">
              <a:defRPr sz="800">
                <a:solidFill>
                  <a:schemeClr val="tx1"/>
                </a:solidFill>
              </a:defRPr>
            </a:lvl1pPr>
          </a:lstStyle>
          <a:p>
            <a:fld id="{A7A10AD4-008E-4BC0-85BA-C8279574FCAD}" type="slidenum">
              <a:rPr lang="de-DE" smtClean="0"/>
              <a:pPr/>
              <a:t>‹Nr.›</a:t>
            </a:fld>
            <a:endParaRPr lang="de-DE"/>
          </a:p>
        </p:txBody>
      </p:sp>
      <p:pic>
        <p:nvPicPr>
          <p:cNvPr id="7" name="Bild 6" descr="KGSt_Logo_RGB_ppt_FIN_dkl.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8463" y="279400"/>
            <a:ext cx="8413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0"/>
          <p:cNvSpPr>
            <a:spLocks noChangeArrowheads="1"/>
          </p:cNvSpPr>
          <p:nvPr/>
        </p:nvSpPr>
        <p:spPr bwMode="auto">
          <a:xfrm>
            <a:off x="576263" y="6291263"/>
            <a:ext cx="8572500" cy="85725"/>
          </a:xfrm>
          <a:prstGeom prst="rect">
            <a:avLst/>
          </a:prstGeom>
          <a:solidFill>
            <a:srgbClr val="1798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latin typeface="Tahoma" pitchFamily="34" charset="0"/>
              <a:cs typeface="ヒラギノ角ゴ Pro W3"/>
            </a:endParaRPr>
          </a:p>
        </p:txBody>
      </p:sp>
      <p:sp>
        <p:nvSpPr>
          <p:cNvPr id="14" name="Text Box 65"/>
          <p:cNvSpPr txBox="1">
            <a:spLocks noChangeArrowheads="1"/>
          </p:cNvSpPr>
          <p:nvPr/>
        </p:nvSpPr>
        <p:spPr bwMode="auto">
          <a:xfrm>
            <a:off x="582613" y="6469063"/>
            <a:ext cx="6842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eaLnBrk="0" hangingPunct="0">
              <a:defRPr sz="2400">
                <a:solidFill>
                  <a:schemeClr val="tx1"/>
                </a:solidFill>
                <a:latin typeface="Arial" charset="0"/>
                <a:ea typeface="ヒラギノ角ゴ Pro W3" pitchFamily="-109" charset="-128"/>
              </a:defRPr>
            </a:lvl1pPr>
            <a:lvl2pPr marL="37931725" indent="-37474525" eaLnBrk="0" hangingPunct="0">
              <a:defRPr sz="2400">
                <a:solidFill>
                  <a:schemeClr val="tx1"/>
                </a:solidFill>
                <a:latin typeface="Arial" charset="0"/>
                <a:ea typeface="ヒラギノ角ゴ Pro W3" pitchFamily="-109" charset="-128"/>
              </a:defRPr>
            </a:lvl2pPr>
            <a:lvl3pPr eaLnBrk="0" hangingPunct="0">
              <a:defRPr sz="2400">
                <a:solidFill>
                  <a:schemeClr val="tx1"/>
                </a:solidFill>
                <a:latin typeface="Arial" charset="0"/>
                <a:ea typeface="ヒラギノ角ゴ Pro W3" pitchFamily="-109" charset="-128"/>
              </a:defRPr>
            </a:lvl3pPr>
            <a:lvl4pPr eaLnBrk="0" hangingPunct="0">
              <a:defRPr sz="2400">
                <a:solidFill>
                  <a:schemeClr val="tx1"/>
                </a:solidFill>
                <a:latin typeface="Arial" charset="0"/>
                <a:ea typeface="ヒラギノ角ゴ Pro W3" pitchFamily="-109" charset="-128"/>
              </a:defRPr>
            </a:lvl4pPr>
            <a:lvl5pPr eaLnBrk="0" hangingPunct="0">
              <a:defRPr sz="2400">
                <a:solidFill>
                  <a:schemeClr val="tx1"/>
                </a:solidFill>
                <a:latin typeface="Arial" charset="0"/>
                <a:ea typeface="ヒラギノ角ゴ Pro W3" pitchFamily="-109" charset="-128"/>
              </a:defRPr>
            </a:lvl5pPr>
            <a:lvl6pPr marL="457200" eaLnBrk="0" fontAlgn="base" hangingPunct="0">
              <a:spcBef>
                <a:spcPct val="0"/>
              </a:spcBef>
              <a:spcAft>
                <a:spcPct val="0"/>
              </a:spcAft>
              <a:defRPr sz="2400">
                <a:solidFill>
                  <a:schemeClr val="tx1"/>
                </a:solidFill>
                <a:latin typeface="Arial" charset="0"/>
                <a:ea typeface="ヒラギノ角ゴ Pro W3" pitchFamily="-109" charset="-128"/>
              </a:defRPr>
            </a:lvl6pPr>
            <a:lvl7pPr marL="914400" eaLnBrk="0" fontAlgn="base" hangingPunct="0">
              <a:spcBef>
                <a:spcPct val="0"/>
              </a:spcBef>
              <a:spcAft>
                <a:spcPct val="0"/>
              </a:spcAft>
              <a:defRPr sz="2400">
                <a:solidFill>
                  <a:schemeClr val="tx1"/>
                </a:solidFill>
                <a:latin typeface="Arial" charset="0"/>
                <a:ea typeface="ヒラギノ角ゴ Pro W3" pitchFamily="-109"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9"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9" charset="-128"/>
              </a:defRPr>
            </a:lvl9pPr>
          </a:lstStyle>
          <a:p>
            <a:pPr eaLnBrk="1" hangingPunct="1">
              <a:defRPr/>
            </a:pPr>
            <a:r>
              <a:rPr lang="de-DE" sz="800" dirty="0">
                <a:cs typeface="+mn-cs"/>
              </a:rPr>
              <a:t>© KGSt</a:t>
            </a:r>
            <a:r>
              <a:rPr lang="de-DE" sz="800" baseline="30000" dirty="0">
                <a:cs typeface="+mn-cs"/>
              </a:rPr>
              <a:t>®</a:t>
            </a:r>
            <a:r>
              <a:rPr lang="de-DE" sz="800" dirty="0">
                <a:cs typeface="+mn-cs"/>
              </a:rPr>
              <a:t> Köln, </a:t>
            </a:r>
          </a:p>
        </p:txBody>
      </p:sp>
      <p:pic>
        <p:nvPicPr>
          <p:cNvPr id="9" name="Bild 6" descr="KGSt_Logo_RGB_ppt_FIN_dkl.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8463" y="279400"/>
            <a:ext cx="8413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0"/>
          <p:cNvSpPr>
            <a:spLocks noChangeArrowheads="1"/>
          </p:cNvSpPr>
          <p:nvPr/>
        </p:nvSpPr>
        <p:spPr bwMode="auto">
          <a:xfrm>
            <a:off x="576263" y="6291263"/>
            <a:ext cx="8572500" cy="85725"/>
          </a:xfrm>
          <a:prstGeom prst="rect">
            <a:avLst/>
          </a:prstGeom>
          <a:solidFill>
            <a:srgbClr val="1798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a:latin typeface="Tahoma" pitchFamily="34" charset="0"/>
              <a:cs typeface="ヒラギノ角ゴ Pro W3"/>
            </a:endParaRPr>
          </a:p>
        </p:txBody>
      </p:sp>
      <p:sp>
        <p:nvSpPr>
          <p:cNvPr id="11" name="Text Box 65"/>
          <p:cNvSpPr txBox="1">
            <a:spLocks noChangeArrowheads="1"/>
          </p:cNvSpPr>
          <p:nvPr/>
        </p:nvSpPr>
        <p:spPr bwMode="auto">
          <a:xfrm>
            <a:off x="582613" y="6469063"/>
            <a:ext cx="6941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eaLnBrk="0" hangingPunct="0">
              <a:defRPr sz="2400">
                <a:solidFill>
                  <a:schemeClr val="tx1"/>
                </a:solidFill>
                <a:latin typeface="Arial" charset="0"/>
                <a:ea typeface="ヒラギノ角ゴ Pro W3" pitchFamily="-109" charset="-128"/>
              </a:defRPr>
            </a:lvl1pPr>
            <a:lvl2pPr marL="37931725" indent="-37474525" eaLnBrk="0" hangingPunct="0">
              <a:defRPr sz="2400">
                <a:solidFill>
                  <a:schemeClr val="tx1"/>
                </a:solidFill>
                <a:latin typeface="Arial" charset="0"/>
                <a:ea typeface="ヒラギノ角ゴ Pro W3" pitchFamily="-109" charset="-128"/>
              </a:defRPr>
            </a:lvl2pPr>
            <a:lvl3pPr eaLnBrk="0" hangingPunct="0">
              <a:defRPr sz="2400">
                <a:solidFill>
                  <a:schemeClr val="tx1"/>
                </a:solidFill>
                <a:latin typeface="Arial" charset="0"/>
                <a:ea typeface="ヒラギノ角ゴ Pro W3" pitchFamily="-109" charset="-128"/>
              </a:defRPr>
            </a:lvl3pPr>
            <a:lvl4pPr eaLnBrk="0" hangingPunct="0">
              <a:defRPr sz="2400">
                <a:solidFill>
                  <a:schemeClr val="tx1"/>
                </a:solidFill>
                <a:latin typeface="Arial" charset="0"/>
                <a:ea typeface="ヒラギノ角ゴ Pro W3" pitchFamily="-109" charset="-128"/>
              </a:defRPr>
            </a:lvl4pPr>
            <a:lvl5pPr eaLnBrk="0" hangingPunct="0">
              <a:defRPr sz="2400">
                <a:solidFill>
                  <a:schemeClr val="tx1"/>
                </a:solidFill>
                <a:latin typeface="Arial" charset="0"/>
                <a:ea typeface="ヒラギノ角ゴ Pro W3" pitchFamily="-109" charset="-128"/>
              </a:defRPr>
            </a:lvl5pPr>
            <a:lvl6pPr marL="457200" eaLnBrk="0" fontAlgn="base" hangingPunct="0">
              <a:spcBef>
                <a:spcPct val="0"/>
              </a:spcBef>
              <a:spcAft>
                <a:spcPct val="0"/>
              </a:spcAft>
              <a:defRPr sz="2400">
                <a:solidFill>
                  <a:schemeClr val="tx1"/>
                </a:solidFill>
                <a:latin typeface="Arial" charset="0"/>
                <a:ea typeface="ヒラギノ角ゴ Pro W3" pitchFamily="-109" charset="-128"/>
              </a:defRPr>
            </a:lvl6pPr>
            <a:lvl7pPr marL="914400" eaLnBrk="0" fontAlgn="base" hangingPunct="0">
              <a:spcBef>
                <a:spcPct val="0"/>
              </a:spcBef>
              <a:spcAft>
                <a:spcPct val="0"/>
              </a:spcAft>
              <a:defRPr sz="2400">
                <a:solidFill>
                  <a:schemeClr val="tx1"/>
                </a:solidFill>
                <a:latin typeface="Arial" charset="0"/>
                <a:ea typeface="ヒラギノ角ゴ Pro W3" pitchFamily="-109"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9"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9" charset="-128"/>
              </a:defRPr>
            </a:lvl9pPr>
          </a:lstStyle>
          <a:p>
            <a:pPr eaLnBrk="1" hangingPunct="1">
              <a:defRPr/>
            </a:pPr>
            <a:r>
              <a:rPr lang="de-DE" sz="800" dirty="0">
                <a:solidFill>
                  <a:schemeClr val="tx1"/>
                </a:solidFill>
                <a:latin typeface="+mn-lt"/>
                <a:cs typeface="+mn-cs"/>
              </a:rPr>
              <a:t>© KGSt</a:t>
            </a:r>
            <a:r>
              <a:rPr lang="de-DE" sz="800" baseline="30000" dirty="0">
                <a:solidFill>
                  <a:schemeClr val="tx1"/>
                </a:solidFill>
                <a:latin typeface="+mn-lt"/>
                <a:cs typeface="+mn-cs"/>
              </a:rPr>
              <a:t>®</a:t>
            </a:r>
            <a:r>
              <a:rPr lang="de-DE" sz="800" dirty="0">
                <a:solidFill>
                  <a:schemeClr val="tx1"/>
                </a:solidFill>
                <a:latin typeface="+mn-lt"/>
                <a:cs typeface="+mn-cs"/>
              </a:rPr>
              <a:t> Köln, </a:t>
            </a:r>
          </a:p>
        </p:txBody>
      </p:sp>
    </p:spTree>
    <p:extLst>
      <p:ext uri="{BB962C8B-B14F-4D97-AF65-F5344CB8AC3E}">
        <p14:creationId xmlns:p14="http://schemas.microsoft.com/office/powerpoint/2010/main" val="228601398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hdr="0" dt="0"/>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273050" indent="-273050" algn="l" defTabSz="914400" rtl="0" eaLnBrk="1" latinLnBrk="0" hangingPunct="1">
        <a:spcBef>
          <a:spcPct val="20000"/>
        </a:spcBef>
        <a:buClr>
          <a:srgbClr val="17981C"/>
        </a:buClr>
        <a:buFont typeface="Arial" pitchFamily="34" charset="0"/>
        <a:buChar char="■"/>
        <a:defRPr sz="1800" kern="1200">
          <a:solidFill>
            <a:schemeClr val="tx1"/>
          </a:solidFill>
          <a:latin typeface="+mn-lt"/>
          <a:ea typeface="+mn-ea"/>
          <a:cs typeface="+mn-cs"/>
        </a:defRPr>
      </a:lvl1pPr>
      <a:lvl2pPr marL="536575" indent="-263525"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720725" indent="-18415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6"/>
          <p:cNvSpPr txBox="1">
            <a:spLocks noChangeArrowheads="1"/>
          </p:cNvSpPr>
          <p:nvPr/>
        </p:nvSpPr>
        <p:spPr bwMode="auto">
          <a:xfrm>
            <a:off x="576263" y="2124075"/>
            <a:ext cx="6945312"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de-DE" sz="4000" dirty="0">
                <a:solidFill>
                  <a:srgbClr val="17981C"/>
                </a:solidFill>
              </a:rPr>
              <a:t>Wir entwickeln Lösungen </a:t>
            </a:r>
          </a:p>
          <a:p>
            <a:pPr eaLnBrk="1" hangingPunct="1"/>
            <a:endParaRPr lang="de-DE" sz="4000" dirty="0">
              <a:solidFill>
                <a:srgbClr val="17981C"/>
              </a:solidFill>
            </a:endParaRPr>
          </a:p>
          <a:p>
            <a:pPr eaLnBrk="1" hangingPunct="1"/>
            <a:r>
              <a:rPr lang="de-DE" sz="4000" dirty="0">
                <a:solidFill>
                  <a:srgbClr val="17981C"/>
                </a:solidFill>
              </a:rPr>
              <a:t>Mit der KGSt </a:t>
            </a:r>
          </a:p>
          <a:p>
            <a:pPr eaLnBrk="1" hangingPunct="1"/>
            <a:r>
              <a:rPr lang="de-DE" sz="4000" dirty="0">
                <a:solidFill>
                  <a:srgbClr val="17981C"/>
                </a:solidFill>
              </a:rPr>
              <a:t>auf dem richtigen Kurs</a:t>
            </a:r>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6" name="Foliennummernplatzhalter 5"/>
          <p:cNvSpPr>
            <a:spLocks noGrp="1"/>
          </p:cNvSpPr>
          <p:nvPr>
            <p:ph type="sldNum" sz="quarter" idx="12"/>
          </p:nvPr>
        </p:nvSpPr>
        <p:spPr/>
        <p:txBody>
          <a:bodyPr/>
          <a:lstStyle/>
          <a:p>
            <a:fld id="{A7A10AD4-008E-4BC0-85BA-C8279574FCAD}" type="slidenum">
              <a:rPr lang="de-DE" smtClean="0"/>
              <a:t>1</a:t>
            </a:fld>
            <a:endParaRPr lang="de-DE" dirty="0"/>
          </a:p>
        </p:txBody>
      </p:sp>
    </p:spTree>
    <p:extLst>
      <p:ext uri="{BB962C8B-B14F-4D97-AF65-F5344CB8AC3E}">
        <p14:creationId xmlns:p14="http://schemas.microsoft.com/office/powerpoint/2010/main" val="428919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Sieben Anforderungen an das KSM der KGSt:</a:t>
            </a:r>
            <a:endParaRPr lang="de-DE" dirty="0"/>
          </a:p>
        </p:txBody>
      </p:sp>
      <p:sp>
        <p:nvSpPr>
          <p:cNvPr id="3" name="Inhaltsplatzhalter 2"/>
          <p:cNvSpPr>
            <a:spLocks noGrp="1"/>
          </p:cNvSpPr>
          <p:nvPr>
            <p:ph idx="1"/>
          </p:nvPr>
        </p:nvSpPr>
        <p:spPr>
          <a:xfrm>
            <a:off x="576262" y="1354668"/>
            <a:ext cx="7793038" cy="4771496"/>
          </a:xfrm>
        </p:spPr>
        <p:txBody>
          <a:bodyPr>
            <a:noAutofit/>
          </a:bodyPr>
          <a:lstStyle/>
          <a:p>
            <a:pPr marL="342900" lvl="0" indent="-342900">
              <a:buFont typeface="+mj-lt"/>
              <a:buAutoNum type="arabicPeriod"/>
            </a:pPr>
            <a:r>
              <a:rPr lang="de-DE" sz="1500" b="1" dirty="0" smtClean="0"/>
              <a:t>Stärkung </a:t>
            </a:r>
            <a:r>
              <a:rPr lang="de-DE" sz="1500" b="1" dirty="0"/>
              <a:t>einer strategischen und wirkungsorientierten Steuerung.</a:t>
            </a:r>
            <a:r>
              <a:rPr lang="de-DE" sz="1500" dirty="0"/>
              <a:t> Sie hat sich bewährt. Sie muss weiterentwickelt werden</a:t>
            </a:r>
            <a:r>
              <a:rPr lang="de-DE" sz="1500" dirty="0" smtClean="0"/>
              <a:t>.</a:t>
            </a:r>
          </a:p>
          <a:p>
            <a:pPr marL="342900" indent="-342900">
              <a:buFont typeface="+mj-lt"/>
              <a:buAutoNum type="arabicPeriod"/>
            </a:pPr>
            <a:r>
              <a:rPr lang="de-DE" sz="1500" b="1" dirty="0"/>
              <a:t>Stärkung der Führungskompetenz und Verantwortung</a:t>
            </a:r>
            <a:r>
              <a:rPr lang="de-DE" sz="1500" dirty="0"/>
              <a:t> der kommunalen Manager mit dem Ziel, Mitarbeiter zu fördern und zu fordern und Ergebnisverantwortung zu übernehmen</a:t>
            </a:r>
            <a:r>
              <a:rPr lang="de-DE" sz="1500" dirty="0" smtClean="0"/>
              <a:t>.</a:t>
            </a:r>
            <a:endParaRPr lang="de-DE" sz="1500" dirty="0"/>
          </a:p>
          <a:p>
            <a:pPr marL="342900" lvl="0" indent="-342900">
              <a:buFont typeface="+mj-lt"/>
              <a:buAutoNum type="arabicPeriod"/>
            </a:pPr>
            <a:r>
              <a:rPr lang="de-DE" sz="1500" b="1" dirty="0"/>
              <a:t>Verbindung der Aufgaben- und Ressourcensteuerung</a:t>
            </a:r>
            <a:r>
              <a:rPr lang="de-DE" sz="1500" dirty="0"/>
              <a:t> in dem Sinne, dass Ressourcenentscheidungen der strategischen Produktpolitik zu folgen haben. Strategische Planung und Haushaltsentscheidungen müssen eng miteinander verknüpft sein.</a:t>
            </a:r>
          </a:p>
          <a:p>
            <a:pPr marL="342900" lvl="0" indent="-342900">
              <a:buFont typeface="+mj-lt"/>
              <a:buAutoNum type="arabicPeriod"/>
            </a:pPr>
            <a:r>
              <a:rPr lang="de-DE" sz="1500" b="1" dirty="0"/>
              <a:t>Prozessorientierte Steuerung </a:t>
            </a:r>
            <a:r>
              <a:rPr lang="de-DE" sz="1500" dirty="0"/>
              <a:t>in dem Sinne, dass das Steuerungssystem und die Steuerungslogik an den relevanten Steuerungsprozessen festzumachen sind. </a:t>
            </a:r>
            <a:endParaRPr lang="de-DE" sz="1500" dirty="0" smtClean="0"/>
          </a:p>
          <a:p>
            <a:pPr marL="342900" lvl="0" indent="-342900">
              <a:buFont typeface="+mj-lt"/>
              <a:buAutoNum type="arabicPeriod"/>
            </a:pPr>
            <a:r>
              <a:rPr lang="de-DE" sz="1500" b="1" dirty="0" smtClean="0"/>
              <a:t>Verbesserung </a:t>
            </a:r>
            <a:r>
              <a:rPr lang="de-DE" sz="1500" b="1" dirty="0"/>
              <a:t>des Zusammenspiels von politischen Entscheidungen und Verwaltungshandeln</a:t>
            </a:r>
            <a:r>
              <a:rPr lang="de-DE" sz="1500" dirty="0"/>
              <a:t> in dem Sinne, dass auf der Basis von strategischen Planungen -temporär oder thematisch begrenzt - gemeinsame Zielorientierung möglich wird.</a:t>
            </a:r>
          </a:p>
          <a:p>
            <a:pPr marL="342900" lvl="0" indent="-342900">
              <a:buFont typeface="+mj-lt"/>
              <a:buAutoNum type="arabicPeriod"/>
            </a:pPr>
            <a:r>
              <a:rPr lang="de-DE" sz="1500" b="1" dirty="0"/>
              <a:t>Offenheit für Mitwirkung</a:t>
            </a:r>
            <a:r>
              <a:rPr lang="de-DE" sz="1500" dirty="0"/>
              <a:t> in dem Sinne, dass eine neue Qualität der Transparenz und Öffnung des Verwaltungshandelns in die Gesellschaft hinein erwartet werden kann.</a:t>
            </a:r>
          </a:p>
          <a:p>
            <a:pPr marL="342900" lvl="0" indent="-342900">
              <a:buFont typeface="+mj-lt"/>
              <a:buAutoNum type="arabicPeriod"/>
            </a:pPr>
            <a:r>
              <a:rPr lang="de-DE" sz="1500" b="1" dirty="0"/>
              <a:t>Qualifizierung des Steuerungssystems</a:t>
            </a:r>
            <a:r>
              <a:rPr lang="de-DE" sz="1500" dirty="0"/>
              <a:t> für die Steuerung von Leistungserstellungsprozessen in differenzierten IT-unterstützten </a:t>
            </a:r>
            <a:r>
              <a:rPr lang="de-DE" sz="1500" b="1" dirty="0"/>
              <a:t>Produktionsnetzwerken</a:t>
            </a:r>
            <a:r>
              <a:rPr lang="de-DE" sz="1500" dirty="0"/>
              <a:t> (</a:t>
            </a:r>
            <a:r>
              <a:rPr lang="de-DE" sz="1500" dirty="0" err="1"/>
              <a:t>E:Government</a:t>
            </a:r>
            <a:r>
              <a:rPr lang="de-DE" sz="1500" dirty="0"/>
              <a:t>, Shared Services, </a:t>
            </a:r>
            <a:r>
              <a:rPr lang="de-DE" sz="1500" dirty="0" err="1"/>
              <a:t>Cloud</a:t>
            </a:r>
            <a:r>
              <a:rPr lang="de-DE" sz="1500" dirty="0"/>
              <a:t>-Dienste</a:t>
            </a:r>
            <a:r>
              <a:rPr lang="de-DE" sz="1500" dirty="0" smtClean="0"/>
              <a:t>).</a:t>
            </a:r>
            <a:endParaRPr lang="de-DE" sz="1500" dirty="0"/>
          </a:p>
        </p:txBody>
      </p:sp>
      <p:sp>
        <p:nvSpPr>
          <p:cNvPr id="4" name="Fußzeilenplatzhalter 3"/>
          <p:cNvSpPr>
            <a:spLocks noGrp="1"/>
          </p:cNvSpPr>
          <p:nvPr>
            <p:ph type="ftr" sz="quarter" idx="11"/>
          </p:nvPr>
        </p:nvSpPr>
        <p:spPr/>
        <p:txBody>
          <a:bodyPr/>
          <a:lstStyle/>
          <a:p>
            <a:r>
              <a:rPr lang="de-DE" smtClean="0"/>
              <a:t>19. Europäischer Verwaltungskongress, 27.-28.02.2014, Dr. Alfred Reichwein</a:t>
            </a:r>
            <a:endParaRPr lang="de-DE"/>
          </a:p>
        </p:txBody>
      </p:sp>
      <p:sp>
        <p:nvSpPr>
          <p:cNvPr id="5" name="Foliennummernplatzhalter 4"/>
          <p:cNvSpPr>
            <a:spLocks noGrp="1"/>
          </p:cNvSpPr>
          <p:nvPr>
            <p:ph type="sldNum" sz="quarter" idx="12"/>
          </p:nvPr>
        </p:nvSpPr>
        <p:spPr/>
        <p:txBody>
          <a:bodyPr/>
          <a:lstStyle/>
          <a:p>
            <a:fld id="{A7A10AD4-008E-4BC0-85BA-C8279574FCAD}" type="slidenum">
              <a:rPr lang="de-DE" smtClean="0"/>
              <a:t>10</a:t>
            </a:fld>
            <a:endParaRPr lang="de-DE"/>
          </a:p>
        </p:txBody>
      </p:sp>
    </p:spTree>
    <p:extLst>
      <p:ext uri="{BB962C8B-B14F-4D97-AF65-F5344CB8AC3E}">
        <p14:creationId xmlns:p14="http://schemas.microsoft.com/office/powerpoint/2010/main" val="234597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Übersicht: Die Komponenten des KSM</a:t>
            </a:r>
            <a:endParaRPr lang="de-DE" dirty="0"/>
          </a:p>
        </p:txBody>
      </p:sp>
      <p:sp>
        <p:nvSpPr>
          <p:cNvPr id="4" name="Fußzeilenplatzhalter 3"/>
          <p:cNvSpPr>
            <a:spLocks noGrp="1"/>
          </p:cNvSpPr>
          <p:nvPr>
            <p:ph type="ftr" sz="quarter" idx="11"/>
          </p:nvPr>
        </p:nvSpPr>
        <p:spPr/>
        <p:txBody>
          <a:bodyPr/>
          <a:lstStyle/>
          <a:p>
            <a:r>
              <a:rPr lang="de-DE" smtClean="0"/>
              <a:t>19. Europäischer Verwaltungskongress, 27.-28.02.2014, Dr. Alfred Reichwein</a:t>
            </a:r>
            <a:endParaRPr lang="de-DE"/>
          </a:p>
        </p:txBody>
      </p:sp>
      <p:sp>
        <p:nvSpPr>
          <p:cNvPr id="5" name="Foliennummernplatzhalter 4"/>
          <p:cNvSpPr>
            <a:spLocks noGrp="1"/>
          </p:cNvSpPr>
          <p:nvPr>
            <p:ph type="sldNum" sz="quarter" idx="12"/>
          </p:nvPr>
        </p:nvSpPr>
        <p:spPr/>
        <p:txBody>
          <a:bodyPr/>
          <a:lstStyle/>
          <a:p>
            <a:fld id="{A7A10AD4-008E-4BC0-85BA-C8279574FCAD}" type="slidenum">
              <a:rPr lang="de-DE" smtClean="0"/>
              <a:t>11</a:t>
            </a:fld>
            <a:endParaRPr lang="de-DE"/>
          </a:p>
        </p:txBody>
      </p:sp>
      <p:grpSp>
        <p:nvGrpSpPr>
          <p:cNvPr id="6" name="Gruppieren 5"/>
          <p:cNvGrpSpPr/>
          <p:nvPr/>
        </p:nvGrpSpPr>
        <p:grpSpPr>
          <a:xfrm>
            <a:off x="1475656" y="1773048"/>
            <a:ext cx="6192344" cy="4176232"/>
            <a:chOff x="1475656" y="1340768"/>
            <a:chExt cx="6192344" cy="4176232"/>
          </a:xfrm>
        </p:grpSpPr>
        <p:sp>
          <p:nvSpPr>
            <p:cNvPr id="7" name="Freihandform 6"/>
            <p:cNvSpPr/>
            <p:nvPr/>
          </p:nvSpPr>
          <p:spPr>
            <a:xfrm>
              <a:off x="1475656" y="1340768"/>
              <a:ext cx="3096000" cy="2088000"/>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0" y="3048000"/>
                  </a:moveTo>
                  <a:lnTo>
                    <a:pt x="0" y="508009"/>
                  </a:lnTo>
                  <a:cubicBezTo>
                    <a:pt x="0" y="227443"/>
                    <a:pt x="101086" y="0"/>
                    <a:pt x="225782" y="0"/>
                  </a:cubicBezTo>
                  <a:lnTo>
                    <a:pt x="2032000" y="0"/>
                  </a:lnTo>
                  <a:lnTo>
                    <a:pt x="2032000" y="3048000"/>
                  </a:lnTo>
                  <a:lnTo>
                    <a:pt x="0" y="304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4696" tIns="234695" rIns="234696" bIns="742697" numCol="1" spcCol="1270" anchor="ctr" anchorCtr="0">
              <a:noAutofit/>
            </a:bodyPr>
            <a:lstStyle/>
            <a:p>
              <a:pPr lvl="0" algn="ctr" defTabSz="1466850">
                <a:lnSpc>
                  <a:spcPct val="90000"/>
                </a:lnSpc>
                <a:spcBef>
                  <a:spcPct val="0"/>
                </a:spcBef>
                <a:spcAft>
                  <a:spcPct val="35000"/>
                </a:spcAft>
              </a:pPr>
              <a:r>
                <a:rPr lang="de-DE" sz="3300" b="1" kern="1200" dirty="0" smtClean="0">
                  <a:latin typeface="Calibri" pitchFamily="34" charset="0"/>
                </a:rPr>
                <a:t>Akteure &amp; Steuerungs-strukturen</a:t>
              </a:r>
              <a:endParaRPr lang="de-DE" sz="3300" b="1" kern="1200" dirty="0">
                <a:latin typeface="Calibri" pitchFamily="34" charset="0"/>
              </a:endParaRPr>
            </a:p>
          </p:txBody>
        </p:sp>
        <p:sp>
          <p:nvSpPr>
            <p:cNvPr id="8" name="Freihandform 7"/>
            <p:cNvSpPr/>
            <p:nvPr/>
          </p:nvSpPr>
          <p:spPr>
            <a:xfrm>
              <a:off x="4572000" y="1341000"/>
              <a:ext cx="3096000" cy="2088000"/>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0" y="0"/>
                  </a:moveTo>
                  <a:lnTo>
                    <a:pt x="2709327" y="0"/>
                  </a:lnTo>
                  <a:cubicBezTo>
                    <a:pt x="2896371" y="0"/>
                    <a:pt x="3048000" y="151629"/>
                    <a:pt x="3048000" y="338673"/>
                  </a:cubicBezTo>
                  <a:lnTo>
                    <a:pt x="3048000" y="2032000"/>
                  </a:lnTo>
                  <a:lnTo>
                    <a:pt x="0" y="2032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4696" tIns="234696" rIns="234696" bIns="742696" numCol="1" spcCol="1270" anchor="ctr" anchorCtr="0">
              <a:noAutofit/>
            </a:bodyPr>
            <a:lstStyle/>
            <a:p>
              <a:pPr lvl="0" algn="ctr" defTabSz="1466850">
                <a:lnSpc>
                  <a:spcPct val="90000"/>
                </a:lnSpc>
                <a:spcBef>
                  <a:spcPct val="0"/>
                </a:spcBef>
                <a:spcAft>
                  <a:spcPct val="35000"/>
                </a:spcAft>
              </a:pPr>
              <a:r>
                <a:rPr lang="de-DE" sz="3300" b="1" kern="1200" dirty="0" smtClean="0">
                  <a:latin typeface="Calibri" pitchFamily="34" charset="0"/>
                </a:rPr>
                <a:t>Steuerungs-</a:t>
              </a:r>
              <a:br>
                <a:rPr lang="de-DE" sz="3300" b="1" kern="1200" dirty="0" smtClean="0">
                  <a:latin typeface="Calibri" pitchFamily="34" charset="0"/>
                </a:rPr>
              </a:br>
              <a:r>
                <a:rPr lang="de-DE" sz="3300" b="1" kern="1200" dirty="0" err="1" smtClean="0">
                  <a:latin typeface="Calibri" pitchFamily="34" charset="0"/>
                </a:rPr>
                <a:t>prozesse</a:t>
              </a:r>
              <a:endParaRPr lang="de-DE" sz="3300" b="1" kern="1200" dirty="0">
                <a:latin typeface="Calibri" pitchFamily="34" charset="0"/>
              </a:endParaRPr>
            </a:p>
          </p:txBody>
        </p:sp>
        <p:sp>
          <p:nvSpPr>
            <p:cNvPr id="9" name="Freihandform 8"/>
            <p:cNvSpPr/>
            <p:nvPr/>
          </p:nvSpPr>
          <p:spPr>
            <a:xfrm>
              <a:off x="1475656" y="3429000"/>
              <a:ext cx="3096000" cy="2088000"/>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3048000" y="2031999"/>
                  </a:moveTo>
                  <a:lnTo>
                    <a:pt x="338673" y="2031999"/>
                  </a:lnTo>
                  <a:cubicBezTo>
                    <a:pt x="151629" y="2031999"/>
                    <a:pt x="0" y="1880370"/>
                    <a:pt x="0" y="1693326"/>
                  </a:cubicBezTo>
                  <a:lnTo>
                    <a:pt x="0" y="1"/>
                  </a:lnTo>
                  <a:lnTo>
                    <a:pt x="3048000" y="1"/>
                  </a:lnTo>
                  <a:lnTo>
                    <a:pt x="3048000" y="203199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4695" tIns="742696" rIns="234696" bIns="234697" numCol="1" spcCol="1270" anchor="ctr" anchorCtr="0">
              <a:noAutofit/>
            </a:bodyPr>
            <a:lstStyle/>
            <a:p>
              <a:pPr lvl="0" algn="ctr" defTabSz="1466850">
                <a:lnSpc>
                  <a:spcPct val="90000"/>
                </a:lnSpc>
                <a:spcBef>
                  <a:spcPct val="0"/>
                </a:spcBef>
                <a:spcAft>
                  <a:spcPct val="35000"/>
                </a:spcAft>
              </a:pPr>
              <a:r>
                <a:rPr lang="de-DE" sz="3300" b="1" kern="1200" dirty="0" smtClean="0">
                  <a:latin typeface="Calibri" pitchFamily="34" charset="0"/>
                </a:rPr>
                <a:t>Steuerungs-instrumente</a:t>
              </a:r>
              <a:endParaRPr lang="de-DE" sz="3300" b="1" kern="1200" dirty="0">
                <a:latin typeface="Calibri" pitchFamily="34" charset="0"/>
              </a:endParaRPr>
            </a:p>
          </p:txBody>
        </p:sp>
        <p:sp>
          <p:nvSpPr>
            <p:cNvPr id="10" name="Freihandform 9"/>
            <p:cNvSpPr/>
            <p:nvPr/>
          </p:nvSpPr>
          <p:spPr>
            <a:xfrm>
              <a:off x="4572000" y="3428999"/>
              <a:ext cx="3096000" cy="2088000"/>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2032000" y="1"/>
                  </a:moveTo>
                  <a:lnTo>
                    <a:pt x="2032000" y="2539990"/>
                  </a:lnTo>
                  <a:cubicBezTo>
                    <a:pt x="2032000" y="2820556"/>
                    <a:pt x="1930914" y="3047999"/>
                    <a:pt x="1806218" y="3047999"/>
                  </a:cubicBezTo>
                  <a:lnTo>
                    <a:pt x="0" y="3047999"/>
                  </a:lnTo>
                  <a:lnTo>
                    <a:pt x="0" y="1"/>
                  </a:lnTo>
                  <a:lnTo>
                    <a:pt x="2032000" y="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34696" tIns="742696" rIns="234696" bIns="234696" numCol="1" spcCol="1270" anchor="ctr" anchorCtr="0">
              <a:noAutofit/>
            </a:bodyPr>
            <a:lstStyle/>
            <a:p>
              <a:pPr lvl="0" algn="ctr" defTabSz="1466850">
                <a:lnSpc>
                  <a:spcPct val="90000"/>
                </a:lnSpc>
                <a:spcBef>
                  <a:spcPct val="0"/>
                </a:spcBef>
                <a:spcAft>
                  <a:spcPct val="35000"/>
                </a:spcAft>
              </a:pPr>
              <a:r>
                <a:rPr lang="de-DE" sz="3300" b="1" kern="1200" dirty="0" smtClean="0">
                  <a:latin typeface="Calibri" pitchFamily="34" charset="0"/>
                </a:rPr>
                <a:t>Organisations-kultur</a:t>
              </a:r>
              <a:endParaRPr lang="de-DE" sz="3300" b="1" kern="1200" dirty="0">
                <a:latin typeface="Calibri" pitchFamily="34" charset="0"/>
              </a:endParaRPr>
            </a:p>
          </p:txBody>
        </p:sp>
        <p:sp>
          <p:nvSpPr>
            <p:cNvPr id="11" name="Freihandform 10"/>
            <p:cNvSpPr/>
            <p:nvPr/>
          </p:nvSpPr>
          <p:spPr>
            <a:xfrm>
              <a:off x="3275856" y="2852704"/>
              <a:ext cx="2556000" cy="1152128"/>
            </a:xfrm>
            <a:custGeom>
              <a:avLst/>
              <a:gdLst>
                <a:gd name="connsiteX0" fmla="*/ 0 w 1828800"/>
                <a:gd name="connsiteY0" fmla="*/ 169337 h 1016000"/>
                <a:gd name="connsiteX1" fmla="*/ 169337 w 1828800"/>
                <a:gd name="connsiteY1" fmla="*/ 0 h 1016000"/>
                <a:gd name="connsiteX2" fmla="*/ 1659463 w 1828800"/>
                <a:gd name="connsiteY2" fmla="*/ 0 h 1016000"/>
                <a:gd name="connsiteX3" fmla="*/ 1828800 w 1828800"/>
                <a:gd name="connsiteY3" fmla="*/ 169337 h 1016000"/>
                <a:gd name="connsiteX4" fmla="*/ 1828800 w 1828800"/>
                <a:gd name="connsiteY4" fmla="*/ 846663 h 1016000"/>
                <a:gd name="connsiteX5" fmla="*/ 1659463 w 1828800"/>
                <a:gd name="connsiteY5" fmla="*/ 1016000 h 1016000"/>
                <a:gd name="connsiteX6" fmla="*/ 169337 w 1828800"/>
                <a:gd name="connsiteY6" fmla="*/ 1016000 h 1016000"/>
                <a:gd name="connsiteX7" fmla="*/ 0 w 1828800"/>
                <a:gd name="connsiteY7" fmla="*/ 846663 h 1016000"/>
                <a:gd name="connsiteX8" fmla="*/ 0 w 1828800"/>
                <a:gd name="connsiteY8" fmla="*/ 16933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016000">
                  <a:moveTo>
                    <a:pt x="0" y="169337"/>
                  </a:moveTo>
                  <a:cubicBezTo>
                    <a:pt x="0" y="75815"/>
                    <a:pt x="75815" y="0"/>
                    <a:pt x="169337" y="0"/>
                  </a:cubicBezTo>
                  <a:lnTo>
                    <a:pt x="1659463" y="0"/>
                  </a:lnTo>
                  <a:cubicBezTo>
                    <a:pt x="1752985" y="0"/>
                    <a:pt x="1828800" y="75815"/>
                    <a:pt x="1828800" y="169337"/>
                  </a:cubicBezTo>
                  <a:lnTo>
                    <a:pt x="1828800" y="846663"/>
                  </a:lnTo>
                  <a:cubicBezTo>
                    <a:pt x="1828800" y="940185"/>
                    <a:pt x="1752985" y="1016000"/>
                    <a:pt x="1659463" y="1016000"/>
                  </a:cubicBezTo>
                  <a:lnTo>
                    <a:pt x="169337" y="1016000"/>
                  </a:lnTo>
                  <a:cubicBezTo>
                    <a:pt x="75815" y="1016000"/>
                    <a:pt x="0" y="940185"/>
                    <a:pt x="0" y="846663"/>
                  </a:cubicBezTo>
                  <a:lnTo>
                    <a:pt x="0" y="169337"/>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75327" tIns="175327" rIns="175327" bIns="175327" numCol="1" spcCol="1270" anchor="ctr" anchorCtr="0">
              <a:noAutofit/>
            </a:bodyPr>
            <a:lstStyle/>
            <a:p>
              <a:pPr lvl="0" algn="ctr" defTabSz="1466850">
                <a:lnSpc>
                  <a:spcPct val="90000"/>
                </a:lnSpc>
                <a:spcBef>
                  <a:spcPct val="0"/>
                </a:spcBef>
                <a:spcAft>
                  <a:spcPct val="35000"/>
                </a:spcAft>
              </a:pPr>
              <a:r>
                <a:rPr lang="de-DE" sz="3300" b="1" kern="1200" dirty="0" smtClean="0">
                  <a:latin typeface="Calibri" pitchFamily="34" charset="0"/>
                </a:rPr>
                <a:t>Führung</a:t>
              </a:r>
              <a:endParaRPr lang="de-DE" sz="3300" b="1" kern="1200" dirty="0">
                <a:latin typeface="Calibri" pitchFamily="34" charset="0"/>
              </a:endParaRPr>
            </a:p>
          </p:txBody>
        </p:sp>
      </p:grpSp>
    </p:spTree>
    <p:extLst>
      <p:ext uri="{BB962C8B-B14F-4D97-AF65-F5344CB8AC3E}">
        <p14:creationId xmlns:p14="http://schemas.microsoft.com/office/powerpoint/2010/main" val="7144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smtClean="0"/>
              <a:t>6. Kommunale Steuerung ist komplex, weil viele Akteure „mitspielen“.</a:t>
            </a:r>
            <a:endParaRPr lang="de-DE" dirty="0"/>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12</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54113"/>
            <a:ext cx="7669213"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47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smtClean="0"/>
              <a:t>7. Das KSM definiert das „Spielfeld“ kommunaler Steuerung.</a:t>
            </a:r>
            <a:endParaRPr lang="de-DE" dirty="0"/>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13</a:t>
            </a:fld>
            <a:endParaRPr lang="de-DE"/>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823"/>
          <a:stretch/>
        </p:blipFill>
        <p:spPr bwMode="auto">
          <a:xfrm>
            <a:off x="685798" y="902925"/>
            <a:ext cx="6744908"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215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576262" y="274638"/>
            <a:ext cx="7442201" cy="975600"/>
          </a:xfrm>
        </p:spPr>
        <p:txBody>
          <a:bodyPr>
            <a:normAutofit/>
          </a:bodyPr>
          <a:lstStyle/>
          <a:p>
            <a:r>
              <a:rPr lang="de-DE" sz="1600" dirty="0" smtClean="0"/>
              <a:t>7 ½. Sollen </a:t>
            </a:r>
            <a:r>
              <a:rPr lang="de-DE" sz="1600" dirty="0"/>
              <a:t>die Fachbereichsleitungen mit der </a:t>
            </a:r>
            <a:r>
              <a:rPr lang="de-DE" sz="1600" dirty="0" smtClean="0"/>
              <a:t>Gesamt-verantwortung </a:t>
            </a:r>
            <a:r>
              <a:rPr lang="de-DE" sz="1600" dirty="0"/>
              <a:t>für das operative Geschäft ausgestattet werden, </a:t>
            </a:r>
            <a:r>
              <a:rPr lang="de-DE" sz="1600" dirty="0" smtClean="0"/>
              <a:t>sollte </a:t>
            </a:r>
            <a:r>
              <a:rPr lang="de-DE" sz="1600" dirty="0"/>
              <a:t>im </a:t>
            </a:r>
            <a:r>
              <a:rPr lang="de-DE" sz="1600" dirty="0" smtClean="0"/>
              <a:t>KSM </a:t>
            </a:r>
            <a:r>
              <a:rPr lang="de-DE" sz="1600" dirty="0"/>
              <a:t>das Vorstandsmodell zur Anwendung kommen.</a:t>
            </a:r>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14</a:t>
            </a:fld>
            <a:endParaRPr lang="de-D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935163"/>
            <a:ext cx="85725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502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noAutofit/>
          </a:bodyPr>
          <a:lstStyle/>
          <a:p>
            <a:r>
              <a:rPr lang="de-DE" dirty="0" smtClean="0"/>
              <a:t>8. Steuerung im KSM findet prozess-orientiert und beteiligungsoffen statt.</a:t>
            </a:r>
            <a:endParaRPr lang="de-DE" dirty="0"/>
          </a:p>
        </p:txBody>
      </p:sp>
      <p:sp>
        <p:nvSpPr>
          <p:cNvPr id="13" name="Inhaltsplatzhalter 12"/>
          <p:cNvSpPr>
            <a:spLocks noGrp="1"/>
          </p:cNvSpPr>
          <p:nvPr>
            <p:ph idx="1"/>
          </p:nvPr>
        </p:nvSpPr>
        <p:spPr/>
        <p:txBody>
          <a:bodyPr/>
          <a:lstStyle/>
          <a:p>
            <a:r>
              <a:rPr lang="de-DE" dirty="0" smtClean="0"/>
              <a:t>Steuerungsprozesse dienen dazu, dem Verwaltungshandeln eine Richtung und einen Rahmen zu geben.</a:t>
            </a:r>
          </a:p>
          <a:p>
            <a:r>
              <a:rPr lang="de-DE" dirty="0" smtClean="0"/>
              <a:t>Die Definition von Steuerungsprozessen ermöglicht es,</a:t>
            </a:r>
          </a:p>
          <a:p>
            <a:pPr lvl="1"/>
            <a:r>
              <a:rPr lang="de-DE" dirty="0" smtClean="0"/>
              <a:t>Abläufe, Beteiligte und Schnittstellen zu bestimmen.</a:t>
            </a:r>
          </a:p>
          <a:p>
            <a:pPr lvl="1"/>
            <a:r>
              <a:rPr lang="de-DE" dirty="0"/>
              <a:t>d</a:t>
            </a:r>
            <a:r>
              <a:rPr lang="de-DE" dirty="0" smtClean="0"/>
              <a:t>as Verwaltungshandeln transparent zu machen.</a:t>
            </a:r>
          </a:p>
          <a:p>
            <a:pPr lvl="1"/>
            <a:r>
              <a:rPr lang="de-DE" dirty="0" smtClean="0"/>
              <a:t>das Verwaltungshandeln bewusst an einzelnen Stellen zu öffnen und externe (IT-unterstützte) Mitwirkung zu ermöglichen (bis hin zu Koproduktionen).</a:t>
            </a:r>
          </a:p>
          <a:p>
            <a:pPr lvl="1"/>
            <a:r>
              <a:rPr lang="de-DE" dirty="0" smtClean="0"/>
              <a:t>(zeitlich befristete) Synchronität zwischen den Zielen der Verwaltung und der Politik auf der Basis einer strategischen Planung zu schaffen.</a:t>
            </a:r>
          </a:p>
          <a:p>
            <a:pPr lvl="1"/>
            <a:r>
              <a:rPr lang="de-DE" dirty="0" smtClean="0"/>
              <a:t>Routinen wie Innovationen in der Verwaltung zu gestalten.</a:t>
            </a:r>
            <a:endParaRPr lang="de-DE" dirty="0"/>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15</a:t>
            </a:fld>
            <a:endParaRPr lang="de-DE"/>
          </a:p>
        </p:txBody>
      </p:sp>
    </p:spTree>
    <p:extLst>
      <p:ext uri="{BB962C8B-B14F-4D97-AF65-F5344CB8AC3E}">
        <p14:creationId xmlns:p14="http://schemas.microsoft.com/office/powerpoint/2010/main" val="2221248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normAutofit fontScale="90000"/>
          </a:bodyPr>
          <a:lstStyle/>
          <a:p>
            <a:r>
              <a:rPr lang="de-DE" dirty="0" smtClean="0"/>
              <a:t>9. Zusammenspiel mit der Politik: Kooperative Führung und Dialog auf Augenhöhe unter </a:t>
            </a:r>
            <a:r>
              <a:rPr lang="de-DE" dirty="0" err="1" smtClean="0"/>
              <a:t>Ver</a:t>
            </a:r>
            <a:r>
              <a:rPr lang="de-DE" dirty="0" smtClean="0"/>
              <a:t>-wendung definierter Steuerungsinstrumente.</a:t>
            </a:r>
            <a:endParaRPr lang="de-DE" dirty="0"/>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16</a:t>
            </a:fld>
            <a:endParaRPr lang="de-DE"/>
          </a:p>
        </p:txBody>
      </p:sp>
      <p:sp>
        <p:nvSpPr>
          <p:cNvPr id="6" name="Oval 3"/>
          <p:cNvSpPr>
            <a:spLocks noChangeArrowheads="1"/>
          </p:cNvSpPr>
          <p:nvPr/>
        </p:nvSpPr>
        <p:spPr bwMode="auto">
          <a:xfrm>
            <a:off x="2772200" y="1629080"/>
            <a:ext cx="3600000" cy="2700000"/>
          </a:xfrm>
          <a:prstGeom prst="ellipse">
            <a:avLst/>
          </a:prstGeom>
          <a:noFill/>
          <a:ln w="38100">
            <a:headEnd/>
            <a:tailEnd/>
          </a:ln>
        </p:spPr>
        <p:style>
          <a:lnRef idx="2">
            <a:schemeClr val="accent2"/>
          </a:lnRef>
          <a:fillRef idx="1">
            <a:schemeClr val="lt1"/>
          </a:fillRef>
          <a:effectRef idx="0">
            <a:schemeClr val="accent2"/>
          </a:effectRef>
          <a:fontRef idx="minor">
            <a:schemeClr val="dk1"/>
          </a:fontRef>
        </p:style>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dirty="0" smtClean="0">
              <a:ln>
                <a:noFill/>
              </a:ln>
              <a:solidFill>
                <a:srgbClr val="000000"/>
              </a:solidFill>
              <a:effectLst/>
              <a:uLnTx/>
              <a:uFillTx/>
            </a:endParaRPr>
          </a:p>
        </p:txBody>
      </p:sp>
      <p:sp>
        <p:nvSpPr>
          <p:cNvPr id="7" name="AutoShape 5"/>
          <p:cNvSpPr>
            <a:spLocks noChangeArrowheads="1"/>
          </p:cNvSpPr>
          <p:nvPr/>
        </p:nvSpPr>
        <p:spPr bwMode="auto">
          <a:xfrm rot="21266439" flipV="1">
            <a:off x="6228184" y="2852968"/>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8" name="Oval 3"/>
          <p:cNvSpPr>
            <a:spLocks noChangeArrowheads="1"/>
          </p:cNvSpPr>
          <p:nvPr/>
        </p:nvSpPr>
        <p:spPr bwMode="auto">
          <a:xfrm>
            <a:off x="2771392" y="3177272"/>
            <a:ext cx="3600000" cy="2700000"/>
          </a:xfrm>
          <a:prstGeom prst="ellipse">
            <a:avLst/>
          </a:prstGeom>
          <a:noFill/>
          <a:ln w="38100">
            <a:headEnd/>
            <a:tailEnd/>
          </a:ln>
        </p:spPr>
        <p:style>
          <a:lnRef idx="2">
            <a:schemeClr val="accent2"/>
          </a:lnRef>
          <a:fillRef idx="1">
            <a:schemeClr val="lt1"/>
          </a:fillRef>
          <a:effectRef idx="0">
            <a:schemeClr val="accent2"/>
          </a:effectRef>
          <a:fontRef idx="minor">
            <a:schemeClr val="dk1"/>
          </a:fontRef>
        </p:style>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9" name="Textfeld 8"/>
          <p:cNvSpPr txBox="1"/>
          <p:nvPr/>
        </p:nvSpPr>
        <p:spPr>
          <a:xfrm>
            <a:off x="3905392" y="1484824"/>
            <a:ext cx="1332000" cy="360000"/>
          </a:xfrm>
          <a:prstGeom prst="rect">
            <a:avLst/>
          </a:prstGeom>
          <a:solidFill>
            <a:schemeClr val="bg1">
              <a:lumMod val="85000"/>
            </a:schemeClr>
          </a:solidFill>
          <a:ln w="12700">
            <a:solidFill>
              <a:schemeClr val="tx1"/>
            </a:solidFill>
          </a:ln>
        </p:spPr>
        <p:txBody>
          <a:bodyPr wrap="square" lIns="36000" tIns="36000" rIns="36000" bIns="36000" rtlCol="0" anchor="ctr" anchorCtr="0">
            <a:noAutofit/>
          </a:bodyPr>
          <a:lstStyle/>
          <a:p>
            <a:pPr algn="ctr"/>
            <a:r>
              <a:rPr lang="de-DE" sz="1200" b="1" dirty="0" smtClean="0"/>
              <a:t>Politikgestaltung</a:t>
            </a:r>
          </a:p>
        </p:txBody>
      </p:sp>
      <p:sp>
        <p:nvSpPr>
          <p:cNvPr id="10" name="Textfeld 9"/>
          <p:cNvSpPr txBox="1"/>
          <p:nvPr/>
        </p:nvSpPr>
        <p:spPr>
          <a:xfrm>
            <a:off x="5580112" y="5013176"/>
            <a:ext cx="1332000" cy="360000"/>
          </a:xfrm>
          <a:prstGeom prst="rect">
            <a:avLst/>
          </a:prstGeom>
          <a:solidFill>
            <a:schemeClr val="bg1">
              <a:lumMod val="85000"/>
            </a:schemeClr>
          </a:solidFill>
          <a:ln w="12700">
            <a:solidFill>
              <a:schemeClr val="tx1"/>
            </a:solidFill>
          </a:ln>
        </p:spPr>
        <p:txBody>
          <a:bodyPr wrap="square" lIns="36000" tIns="36000" rIns="36000" bIns="36000" rtlCol="0" anchor="ctr" anchorCtr="0">
            <a:noAutofit/>
          </a:bodyPr>
          <a:lstStyle/>
          <a:p>
            <a:pPr algn="ctr"/>
            <a:r>
              <a:rPr lang="de-DE" sz="1200" b="1" dirty="0"/>
              <a:t>Zielumsetzung</a:t>
            </a:r>
          </a:p>
        </p:txBody>
      </p:sp>
      <p:sp>
        <p:nvSpPr>
          <p:cNvPr id="11" name="Textfeld 10"/>
          <p:cNvSpPr txBox="1"/>
          <p:nvPr/>
        </p:nvSpPr>
        <p:spPr>
          <a:xfrm>
            <a:off x="5616264" y="2159428"/>
            <a:ext cx="1332000" cy="360000"/>
          </a:xfrm>
          <a:prstGeom prst="rect">
            <a:avLst/>
          </a:prstGeom>
          <a:solidFill>
            <a:schemeClr val="bg1">
              <a:lumMod val="85000"/>
            </a:schemeClr>
          </a:solidFill>
          <a:ln w="12700">
            <a:solidFill>
              <a:schemeClr val="tx1"/>
            </a:solidFill>
          </a:ln>
        </p:spPr>
        <p:txBody>
          <a:bodyPr wrap="square" lIns="36000" tIns="36000" rIns="36000" bIns="36000" rtlCol="0" anchor="ctr" anchorCtr="0">
            <a:noAutofit/>
          </a:bodyPr>
          <a:lstStyle/>
          <a:p>
            <a:pPr lvl="0" algn="ctr"/>
            <a:r>
              <a:rPr lang="de-DE" sz="1200" b="1" dirty="0">
                <a:solidFill>
                  <a:srgbClr val="000000"/>
                </a:solidFill>
              </a:rPr>
              <a:t>Politische Ziele</a:t>
            </a:r>
          </a:p>
        </p:txBody>
      </p:sp>
      <p:sp>
        <p:nvSpPr>
          <p:cNvPr id="14" name="Textfeld 13"/>
          <p:cNvSpPr txBox="1"/>
          <p:nvPr/>
        </p:nvSpPr>
        <p:spPr>
          <a:xfrm>
            <a:off x="2195736" y="2159428"/>
            <a:ext cx="1332000" cy="360000"/>
          </a:xfrm>
          <a:prstGeom prst="rect">
            <a:avLst/>
          </a:prstGeom>
          <a:solidFill>
            <a:schemeClr val="bg1">
              <a:lumMod val="85000"/>
            </a:schemeClr>
          </a:solidFill>
          <a:ln w="12700">
            <a:solidFill>
              <a:schemeClr val="tx1"/>
            </a:solidFill>
          </a:ln>
        </p:spPr>
        <p:txBody>
          <a:bodyPr wrap="square" lIns="36000" tIns="36000" rIns="36000" bIns="36000" rtlCol="0" anchor="ctr" anchorCtr="0">
            <a:noAutofit/>
          </a:bodyPr>
          <a:lstStyle/>
          <a:p>
            <a:pPr algn="ctr"/>
            <a:r>
              <a:rPr lang="de-DE" sz="1200" b="1" dirty="0"/>
              <a:t>Wirkungs-beurteilung</a:t>
            </a:r>
          </a:p>
        </p:txBody>
      </p:sp>
      <p:sp>
        <p:nvSpPr>
          <p:cNvPr id="15" name="Textfeld 14"/>
          <p:cNvSpPr txBox="1"/>
          <p:nvPr/>
        </p:nvSpPr>
        <p:spPr>
          <a:xfrm>
            <a:off x="5652120" y="3573016"/>
            <a:ext cx="1656000" cy="468000"/>
          </a:xfrm>
          <a:prstGeom prst="rect">
            <a:avLst/>
          </a:prstGeom>
          <a:solidFill>
            <a:schemeClr val="bg1">
              <a:lumMod val="85000"/>
            </a:schemeClr>
          </a:solidFill>
          <a:ln w="12700">
            <a:solidFill>
              <a:schemeClr val="tx1"/>
            </a:solidFill>
          </a:ln>
        </p:spPr>
        <p:txBody>
          <a:bodyPr wrap="square" lIns="36000" tIns="36000" rIns="36000" bIns="36000" rtlCol="0" anchor="ctr" anchorCtr="0">
            <a:noAutofit/>
          </a:bodyPr>
          <a:lstStyle/>
          <a:p>
            <a:pPr algn="ctr"/>
            <a:r>
              <a:rPr lang="de-DE" sz="1200" b="1" dirty="0"/>
              <a:t>Zielbezogene Budgetierung</a:t>
            </a:r>
          </a:p>
        </p:txBody>
      </p:sp>
      <p:sp>
        <p:nvSpPr>
          <p:cNvPr id="16" name="Textfeld 15"/>
          <p:cNvSpPr txBox="1"/>
          <p:nvPr/>
        </p:nvSpPr>
        <p:spPr>
          <a:xfrm>
            <a:off x="3905392" y="5697272"/>
            <a:ext cx="1332000" cy="360000"/>
          </a:xfrm>
          <a:prstGeom prst="rect">
            <a:avLst/>
          </a:prstGeom>
          <a:solidFill>
            <a:schemeClr val="bg1">
              <a:lumMod val="85000"/>
            </a:schemeClr>
          </a:solidFill>
          <a:ln w="12700">
            <a:solidFill>
              <a:schemeClr val="tx1"/>
            </a:solidFill>
          </a:ln>
        </p:spPr>
        <p:txBody>
          <a:bodyPr wrap="square" lIns="36000" tIns="36000" rIns="36000" bIns="36000" rtlCol="0" anchor="ctr" anchorCtr="0">
            <a:noAutofit/>
          </a:bodyPr>
          <a:lstStyle/>
          <a:p>
            <a:pPr algn="ctr"/>
            <a:r>
              <a:rPr lang="de-DE" sz="1200" b="1" dirty="0" smtClean="0"/>
              <a:t>Ausführung</a:t>
            </a:r>
          </a:p>
        </p:txBody>
      </p:sp>
      <p:sp>
        <p:nvSpPr>
          <p:cNvPr id="17" name="Textfeld 16"/>
          <p:cNvSpPr txBox="1"/>
          <p:nvPr/>
        </p:nvSpPr>
        <p:spPr>
          <a:xfrm>
            <a:off x="1835696" y="3573016"/>
            <a:ext cx="1656000" cy="468000"/>
          </a:xfrm>
          <a:prstGeom prst="rect">
            <a:avLst/>
          </a:prstGeom>
          <a:solidFill>
            <a:schemeClr val="bg1">
              <a:lumMod val="85000"/>
            </a:schemeClr>
          </a:solidFill>
          <a:ln w="12700">
            <a:solidFill>
              <a:schemeClr val="tx1"/>
            </a:solidFill>
          </a:ln>
        </p:spPr>
        <p:txBody>
          <a:bodyPr wrap="square" lIns="36000" tIns="36000" rIns="36000" bIns="36000" rtlCol="0" anchor="ctr" anchorCtr="0">
            <a:noAutofit/>
          </a:bodyPr>
          <a:lstStyle/>
          <a:p>
            <a:pPr algn="ctr"/>
            <a:r>
              <a:rPr lang="de-DE" sz="1200" b="1" dirty="0"/>
              <a:t>Berichtswesen mit Schlüsselkennzahlen</a:t>
            </a:r>
          </a:p>
        </p:txBody>
      </p:sp>
      <p:sp>
        <p:nvSpPr>
          <p:cNvPr id="18" name="Textfeld 17"/>
          <p:cNvSpPr txBox="1"/>
          <p:nvPr/>
        </p:nvSpPr>
        <p:spPr>
          <a:xfrm>
            <a:off x="2195736" y="5013176"/>
            <a:ext cx="1332000" cy="360000"/>
          </a:xfrm>
          <a:prstGeom prst="rect">
            <a:avLst/>
          </a:prstGeom>
          <a:solidFill>
            <a:schemeClr val="bg1">
              <a:lumMod val="85000"/>
            </a:schemeClr>
          </a:solidFill>
          <a:ln w="12700">
            <a:solidFill>
              <a:schemeClr val="tx1"/>
            </a:solidFill>
          </a:ln>
        </p:spPr>
        <p:txBody>
          <a:bodyPr wrap="square" lIns="36000" tIns="36000" rIns="36000" bIns="36000" rtlCol="0" anchor="ctr" anchorCtr="0">
            <a:noAutofit/>
          </a:bodyPr>
          <a:lstStyle/>
          <a:p>
            <a:pPr algn="ctr"/>
            <a:r>
              <a:rPr lang="de-DE" sz="1200" b="1" dirty="0"/>
              <a:t>Zielerreichung</a:t>
            </a:r>
          </a:p>
        </p:txBody>
      </p:sp>
      <p:sp>
        <p:nvSpPr>
          <p:cNvPr id="19" name="Textfeld 18"/>
          <p:cNvSpPr txBox="1"/>
          <p:nvPr/>
        </p:nvSpPr>
        <p:spPr>
          <a:xfrm>
            <a:off x="3744088" y="3501008"/>
            <a:ext cx="1656000" cy="540000"/>
          </a:xfrm>
          <a:prstGeom prst="rect">
            <a:avLst/>
          </a:prstGeom>
          <a:solidFill>
            <a:schemeClr val="accent1">
              <a:lumMod val="75000"/>
            </a:schemeClr>
          </a:solidFill>
          <a:ln w="12700">
            <a:solidFill>
              <a:schemeClr val="tx1"/>
            </a:solidFill>
          </a:ln>
        </p:spPr>
        <p:txBody>
          <a:bodyPr wrap="square" lIns="36000" tIns="36000" rIns="36000" bIns="36000" rtlCol="0" anchor="ctr" anchorCtr="0">
            <a:noAutofit/>
          </a:bodyPr>
          <a:lstStyle/>
          <a:p>
            <a:pPr algn="ctr"/>
            <a:r>
              <a:rPr lang="de-DE" sz="1600" b="1" dirty="0" smtClean="0"/>
              <a:t>Strategisches</a:t>
            </a:r>
          </a:p>
          <a:p>
            <a:pPr algn="ctr"/>
            <a:r>
              <a:rPr lang="de-DE" sz="1600" b="1" dirty="0" smtClean="0"/>
              <a:t>Management</a:t>
            </a:r>
          </a:p>
        </p:txBody>
      </p:sp>
      <p:sp>
        <p:nvSpPr>
          <p:cNvPr id="20" name="Textfeld 19"/>
          <p:cNvSpPr txBox="1"/>
          <p:nvPr/>
        </p:nvSpPr>
        <p:spPr>
          <a:xfrm>
            <a:off x="3744088" y="2420888"/>
            <a:ext cx="1656000" cy="540000"/>
          </a:xfrm>
          <a:prstGeom prst="rect">
            <a:avLst/>
          </a:prstGeom>
          <a:solidFill>
            <a:schemeClr val="accent1">
              <a:lumMod val="75000"/>
            </a:schemeClr>
          </a:solidFill>
          <a:ln w="12700">
            <a:solidFill>
              <a:schemeClr val="tx1"/>
            </a:solidFill>
          </a:ln>
        </p:spPr>
        <p:txBody>
          <a:bodyPr wrap="square" lIns="36000" tIns="36000" rIns="36000" bIns="36000" rtlCol="0" anchor="ctr" anchorCtr="0">
            <a:noAutofit/>
          </a:bodyPr>
          <a:lstStyle/>
          <a:p>
            <a:pPr algn="ctr"/>
            <a:r>
              <a:rPr lang="de-DE" sz="1600" b="1" dirty="0" smtClean="0"/>
              <a:t>Rat</a:t>
            </a:r>
          </a:p>
        </p:txBody>
      </p:sp>
      <p:sp>
        <p:nvSpPr>
          <p:cNvPr id="21" name="Textfeld 20"/>
          <p:cNvSpPr txBox="1"/>
          <p:nvPr/>
        </p:nvSpPr>
        <p:spPr>
          <a:xfrm>
            <a:off x="3744088" y="4581128"/>
            <a:ext cx="1656000" cy="540000"/>
          </a:xfrm>
          <a:prstGeom prst="rect">
            <a:avLst/>
          </a:prstGeom>
          <a:solidFill>
            <a:schemeClr val="accent1">
              <a:lumMod val="75000"/>
            </a:schemeClr>
          </a:solidFill>
          <a:ln w="12700">
            <a:solidFill>
              <a:schemeClr val="tx1"/>
            </a:solidFill>
          </a:ln>
        </p:spPr>
        <p:txBody>
          <a:bodyPr wrap="square" lIns="36000" tIns="36000" rIns="36000" bIns="36000" rtlCol="0" anchor="ctr" anchorCtr="0">
            <a:noAutofit/>
          </a:bodyPr>
          <a:lstStyle/>
          <a:p>
            <a:pPr algn="ctr"/>
            <a:r>
              <a:rPr lang="de-DE" sz="1600" b="1" dirty="0" smtClean="0"/>
              <a:t>Verwaltung</a:t>
            </a:r>
          </a:p>
        </p:txBody>
      </p:sp>
      <p:sp>
        <p:nvSpPr>
          <p:cNvPr id="22" name="AutoShape 5"/>
          <p:cNvSpPr>
            <a:spLocks noChangeArrowheads="1"/>
          </p:cNvSpPr>
          <p:nvPr/>
        </p:nvSpPr>
        <p:spPr bwMode="auto">
          <a:xfrm flipV="1">
            <a:off x="6228184" y="4437112"/>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23" name="AutoShape 5"/>
          <p:cNvSpPr>
            <a:spLocks noChangeArrowheads="1"/>
          </p:cNvSpPr>
          <p:nvPr/>
        </p:nvSpPr>
        <p:spPr bwMode="auto">
          <a:xfrm rot="10550091" flipV="1">
            <a:off x="2663816" y="4437112"/>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24" name="AutoShape 5"/>
          <p:cNvSpPr>
            <a:spLocks noChangeArrowheads="1"/>
          </p:cNvSpPr>
          <p:nvPr/>
        </p:nvSpPr>
        <p:spPr bwMode="auto">
          <a:xfrm rot="10543898" flipV="1">
            <a:off x="2663816" y="2852968"/>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25" name="AutoShape 5"/>
          <p:cNvSpPr>
            <a:spLocks noChangeArrowheads="1"/>
          </p:cNvSpPr>
          <p:nvPr/>
        </p:nvSpPr>
        <p:spPr bwMode="auto">
          <a:xfrm rot="5133489" flipV="1">
            <a:off x="4446016" y="4167112"/>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26" name="AutoShape 5"/>
          <p:cNvSpPr>
            <a:spLocks noChangeArrowheads="1"/>
          </p:cNvSpPr>
          <p:nvPr/>
        </p:nvSpPr>
        <p:spPr bwMode="auto">
          <a:xfrm rot="15950928" flipV="1">
            <a:off x="4445984" y="3050960"/>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27" name="AutoShape 5"/>
          <p:cNvSpPr>
            <a:spLocks noChangeArrowheads="1"/>
          </p:cNvSpPr>
          <p:nvPr/>
        </p:nvSpPr>
        <p:spPr bwMode="auto">
          <a:xfrm rot="3829126" flipV="1">
            <a:off x="5490264" y="5483097"/>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28" name="AutoShape 5"/>
          <p:cNvSpPr>
            <a:spLocks noChangeArrowheads="1"/>
          </p:cNvSpPr>
          <p:nvPr/>
        </p:nvSpPr>
        <p:spPr bwMode="auto">
          <a:xfrm rot="14468914" flipV="1">
            <a:off x="3391867" y="1742200"/>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29" name="AutoShape 5"/>
          <p:cNvSpPr>
            <a:spLocks noChangeArrowheads="1"/>
          </p:cNvSpPr>
          <p:nvPr/>
        </p:nvSpPr>
        <p:spPr bwMode="auto">
          <a:xfrm rot="18317706" flipV="1">
            <a:off x="5483250" y="1728778"/>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
        <p:nvSpPr>
          <p:cNvPr id="30" name="AutoShape 5"/>
          <p:cNvSpPr>
            <a:spLocks noChangeArrowheads="1"/>
          </p:cNvSpPr>
          <p:nvPr/>
        </p:nvSpPr>
        <p:spPr bwMode="auto">
          <a:xfrm rot="7172049" flipV="1">
            <a:off x="3398083" y="5486122"/>
            <a:ext cx="252000" cy="288000"/>
          </a:xfrm>
          <a:prstGeom prst="triangle">
            <a:avLst>
              <a:gd name="adj" fmla="val 50000"/>
            </a:avLst>
          </a:prstGeom>
          <a:solidFill>
            <a:schemeClr val="tx2">
              <a:lumMod val="75000"/>
            </a:schemeClr>
          </a:solidFill>
          <a:ln>
            <a:noFill/>
          </a:ln>
          <a:effectLst/>
        </p:spPr>
        <p:txBody>
          <a:bodyPr wrap="none" lIns="0" tIns="0" rIns="0" bIns="0" anchor="ctr">
            <a:spAutoFit/>
          </a:bodyPr>
          <a:lstStyle/>
          <a:p>
            <a:pPr marL="0" marR="0" lvl="0" indent="0" algn="ctr" defTabSz="914400" eaLnBrk="0" fontAlgn="base" latinLnBrk="0" hangingPunct="0">
              <a:lnSpc>
                <a:spcPts val="1400"/>
              </a:lnSpc>
              <a:spcBef>
                <a:spcPct val="0"/>
              </a:spcBef>
              <a:spcAft>
                <a:spcPct val="0"/>
              </a:spcAft>
              <a:buClrTx/>
              <a:buSzTx/>
              <a:buFontTx/>
              <a:buNone/>
              <a:tabLst/>
              <a:defRPr/>
            </a:pPr>
            <a:endParaRPr kumimoji="1" lang="de-DE" sz="1200" b="1"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val="2366287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Beispiel Kreis Potsdam-</a:t>
            </a:r>
            <a:r>
              <a:rPr lang="de-DE" dirty="0" err="1" smtClean="0"/>
              <a:t>Mittelmark</a:t>
            </a:r>
            <a:r>
              <a:rPr lang="de-DE" dirty="0" smtClean="0"/>
              <a:t>:</a:t>
            </a:r>
            <a:br>
              <a:rPr lang="de-DE" dirty="0" smtClean="0"/>
            </a:br>
            <a:r>
              <a:rPr lang="de-DE" dirty="0" smtClean="0"/>
              <a:t>„Gesamtstrategie planen und umsetzen“</a:t>
            </a:r>
            <a:br>
              <a:rPr lang="de-DE" dirty="0" smtClean="0"/>
            </a:br>
            <a:r>
              <a:rPr lang="de-DE" dirty="0" smtClean="0"/>
              <a:t>mit Strategiekonferenz des Rates</a:t>
            </a:r>
            <a:endParaRPr lang="de-DE" dirty="0"/>
          </a:p>
        </p:txBody>
      </p:sp>
      <p:pic>
        <p:nvPicPr>
          <p:cNvPr id="6" name="Inhaltsplatzhalter 5" descr="Bildschirmausschnit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3" y="2522914"/>
            <a:ext cx="9095445" cy="3276000"/>
          </a:xfrm>
        </p:spPr>
      </p:pic>
      <p:sp>
        <p:nvSpPr>
          <p:cNvPr id="4" name="Fußzeilenplatzhalter 3"/>
          <p:cNvSpPr>
            <a:spLocks noGrp="1"/>
          </p:cNvSpPr>
          <p:nvPr>
            <p:ph type="ftr" sz="quarter" idx="11"/>
          </p:nvPr>
        </p:nvSpPr>
        <p:spPr/>
        <p:txBody>
          <a:bodyPr/>
          <a:lstStyle/>
          <a:p>
            <a:r>
              <a:rPr lang="de-DE" smtClean="0"/>
              <a:t>19. Europäischer Verwaltungskongress, 27.-28.02.2014, Dr. Alfred Reichwein</a:t>
            </a:r>
            <a:endParaRPr lang="de-DE"/>
          </a:p>
        </p:txBody>
      </p:sp>
      <p:sp>
        <p:nvSpPr>
          <p:cNvPr id="5" name="Foliennummernplatzhalter 4"/>
          <p:cNvSpPr>
            <a:spLocks noGrp="1"/>
          </p:cNvSpPr>
          <p:nvPr>
            <p:ph type="sldNum" sz="quarter" idx="12"/>
          </p:nvPr>
        </p:nvSpPr>
        <p:spPr/>
        <p:txBody>
          <a:bodyPr/>
          <a:lstStyle/>
          <a:p>
            <a:fld id="{A7A10AD4-008E-4BC0-85BA-C8279574FCAD}" type="slidenum">
              <a:rPr lang="de-DE" smtClean="0"/>
              <a:t>17</a:t>
            </a:fld>
            <a:endParaRPr lang="de-DE"/>
          </a:p>
        </p:txBody>
      </p:sp>
    </p:spTree>
    <p:extLst>
      <p:ext uri="{BB962C8B-B14F-4D97-AF65-F5344CB8AC3E}">
        <p14:creationId xmlns:p14="http://schemas.microsoft.com/office/powerpoint/2010/main" val="267620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6262" y="1315616"/>
            <a:ext cx="7442201" cy="4810548"/>
          </a:xfrm>
        </p:spPr>
        <p:txBody>
          <a:bodyPr>
            <a:noAutofit/>
          </a:bodyPr>
          <a:lstStyle/>
          <a:p>
            <a:r>
              <a:rPr lang="de-DE" sz="1700" dirty="0"/>
              <a:t>Strukturen, Instrumente und Prozesse stellen lediglich den formalen Rahmen für die Steuerung dar</a:t>
            </a:r>
            <a:r>
              <a:rPr lang="de-DE" sz="1700" dirty="0" smtClean="0"/>
              <a:t>.</a:t>
            </a:r>
          </a:p>
          <a:p>
            <a:r>
              <a:rPr lang="de-DE" sz="1700" dirty="0"/>
              <a:t>Die Organisationskultur prägt das Verhalten der Beschäftigten und wird ihrerseits durch dieses Verhalten bestimmt und weiter </a:t>
            </a:r>
            <a:r>
              <a:rPr lang="de-DE" sz="1700" dirty="0" smtClean="0"/>
              <a:t>entwickelt.</a:t>
            </a:r>
          </a:p>
          <a:p>
            <a:r>
              <a:rPr lang="de-DE" sz="1700" b="1" dirty="0">
                <a:solidFill>
                  <a:srgbClr val="FF0000"/>
                </a:solidFill>
              </a:rPr>
              <a:t>Die Führungskräfte spielen an dieser Stelle </a:t>
            </a:r>
            <a:r>
              <a:rPr lang="de-DE" sz="1700" b="1" dirty="0" smtClean="0">
                <a:solidFill>
                  <a:srgbClr val="FF0000"/>
                </a:solidFill>
              </a:rPr>
              <a:t>die </a:t>
            </a:r>
            <a:r>
              <a:rPr lang="de-DE" sz="1700" b="1" dirty="0">
                <a:solidFill>
                  <a:srgbClr val="FF0000"/>
                </a:solidFill>
              </a:rPr>
              <a:t>entscheidende Rolle. </a:t>
            </a:r>
            <a:r>
              <a:rPr lang="de-DE" sz="1700" b="1" dirty="0" smtClean="0">
                <a:solidFill>
                  <a:srgbClr val="FF0000"/>
                </a:solidFill>
              </a:rPr>
              <a:t/>
            </a:r>
            <a:br>
              <a:rPr lang="de-DE" sz="1700" b="1" dirty="0" smtClean="0">
                <a:solidFill>
                  <a:srgbClr val="FF0000"/>
                </a:solidFill>
              </a:rPr>
            </a:br>
            <a:r>
              <a:rPr lang="de-DE" sz="1700" b="1" dirty="0" smtClean="0">
                <a:solidFill>
                  <a:srgbClr val="FF0000"/>
                </a:solidFill>
              </a:rPr>
              <a:t>Die </a:t>
            </a:r>
            <a:r>
              <a:rPr lang="de-DE" sz="1700" b="1" dirty="0">
                <a:solidFill>
                  <a:srgbClr val="FF0000"/>
                </a:solidFill>
              </a:rPr>
              <a:t>Führung verantwortet die Organisationskultur</a:t>
            </a:r>
            <a:r>
              <a:rPr lang="de-DE" sz="1700" b="1" dirty="0" smtClean="0">
                <a:solidFill>
                  <a:srgbClr val="FF0000"/>
                </a:solidFill>
              </a:rPr>
              <a:t>.</a:t>
            </a:r>
          </a:p>
          <a:p>
            <a:r>
              <a:rPr lang="de-DE" sz="1700" dirty="0"/>
              <a:t>Moderne Führung ist ergebnisorientiert, sie schafft Freiräume für Selbstorganisation und entwickelt Mitarbeiterinnen und Mitarbeiter fachlich und persönlich weiter. </a:t>
            </a:r>
            <a:endParaRPr lang="de-DE" sz="1700" dirty="0" smtClean="0"/>
          </a:p>
          <a:p>
            <a:r>
              <a:rPr lang="de-DE" sz="1700" dirty="0"/>
              <a:t>Die Bereitschaft, persönliche Verantwortung zu übernehmen oder über die Grenzen von Organisationseinheiten hinweg im Sinne übergreifender Ziele zu kooperieren und die Interessen der eigenen Organisationseinheit gegebenenfalls auch einmal hintan zu stellen, entspringt nicht der klassischen bürokratischen Verwaltungskultur.</a:t>
            </a:r>
            <a:endParaRPr lang="de-DE" sz="1700" b="1" dirty="0" smtClean="0"/>
          </a:p>
          <a:p>
            <a:r>
              <a:rPr lang="de-DE" sz="1700" dirty="0"/>
              <a:t>Erst in der Kommunikation und Kooperation innerhalb der Verwaltung und mit den externen Akteuren wird das Kommunale Steuerungsmodell “lebendig</a:t>
            </a:r>
            <a:r>
              <a:rPr lang="de-DE" sz="1700" dirty="0" smtClean="0"/>
              <a:t>“. </a:t>
            </a:r>
            <a:r>
              <a:rPr lang="de-DE" sz="1700" dirty="0"/>
              <a:t>Wie das System Kommunalverwaltung dann funktioniert, wird entscheidend durch die Qualität der Führung </a:t>
            </a:r>
            <a:r>
              <a:rPr lang="de-DE" sz="1700" dirty="0" smtClean="0"/>
              <a:t>bestimmt.</a:t>
            </a:r>
          </a:p>
          <a:p>
            <a:endParaRPr lang="de-DE" dirty="0"/>
          </a:p>
        </p:txBody>
      </p:sp>
      <p:sp>
        <p:nvSpPr>
          <p:cNvPr id="4" name="Fußzeilenplatzhalter 3"/>
          <p:cNvSpPr>
            <a:spLocks noGrp="1"/>
          </p:cNvSpPr>
          <p:nvPr>
            <p:ph type="ftr" sz="quarter" idx="11"/>
          </p:nvPr>
        </p:nvSpPr>
        <p:spPr/>
        <p:txBody>
          <a:bodyPr/>
          <a:lstStyle/>
          <a:p>
            <a:r>
              <a:rPr lang="de-DE" smtClean="0"/>
              <a:t>19. Europäischer Verwaltungskongress, 27.-28.02.2014, Dr. Alfred Reichwein</a:t>
            </a:r>
            <a:endParaRPr lang="de-DE"/>
          </a:p>
        </p:txBody>
      </p:sp>
      <p:sp>
        <p:nvSpPr>
          <p:cNvPr id="5" name="Foliennummernplatzhalter 4"/>
          <p:cNvSpPr>
            <a:spLocks noGrp="1"/>
          </p:cNvSpPr>
          <p:nvPr>
            <p:ph type="sldNum" sz="quarter" idx="12"/>
          </p:nvPr>
        </p:nvSpPr>
        <p:spPr/>
        <p:txBody>
          <a:bodyPr/>
          <a:lstStyle/>
          <a:p>
            <a:fld id="{A7A10AD4-008E-4BC0-85BA-C8279574FCAD}" type="slidenum">
              <a:rPr lang="de-DE" smtClean="0"/>
              <a:t>18</a:t>
            </a:fld>
            <a:endParaRPr lang="de-DE"/>
          </a:p>
        </p:txBody>
      </p:sp>
      <p:sp>
        <p:nvSpPr>
          <p:cNvPr id="6" name="Titel 11"/>
          <p:cNvSpPr>
            <a:spLocks noGrp="1"/>
          </p:cNvSpPr>
          <p:nvPr>
            <p:ph type="title"/>
          </p:nvPr>
        </p:nvSpPr>
        <p:spPr>
          <a:xfrm>
            <a:off x="576262" y="274638"/>
            <a:ext cx="7442201" cy="973870"/>
          </a:xfrm>
        </p:spPr>
        <p:txBody>
          <a:bodyPr>
            <a:normAutofit fontScale="90000"/>
          </a:bodyPr>
          <a:lstStyle/>
          <a:p>
            <a:r>
              <a:rPr lang="de-DE" dirty="0" smtClean="0"/>
              <a:t>10. Die Organisationskultur und das Führungsverständnis im KSM brechen mit der klassischen bürokratischen Verwaltungskultur.</a:t>
            </a:r>
            <a:endParaRPr lang="de-DE" dirty="0"/>
          </a:p>
        </p:txBody>
      </p:sp>
    </p:spTree>
    <p:extLst>
      <p:ext uri="{BB962C8B-B14F-4D97-AF65-F5344CB8AC3E}">
        <p14:creationId xmlns:p14="http://schemas.microsoft.com/office/powerpoint/2010/main" val="91353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19. Europäischer Verwaltungskongress, 27.-28.02.2014, Dr. Alfred Reichwein</a:t>
            </a:r>
            <a:endParaRPr lang="de-DE"/>
          </a:p>
        </p:txBody>
      </p:sp>
      <p:sp>
        <p:nvSpPr>
          <p:cNvPr id="5" name="Foliennummernplatzhalter 4"/>
          <p:cNvSpPr>
            <a:spLocks noGrp="1"/>
          </p:cNvSpPr>
          <p:nvPr>
            <p:ph type="sldNum" sz="quarter" idx="12"/>
          </p:nvPr>
        </p:nvSpPr>
        <p:spPr/>
        <p:txBody>
          <a:bodyPr/>
          <a:lstStyle/>
          <a:p>
            <a:fld id="{A7A10AD4-008E-4BC0-85BA-C8279574FCAD}" type="slidenum">
              <a:rPr lang="de-DE" smtClean="0"/>
              <a:t>19</a:t>
            </a:fld>
            <a:endParaRPr lang="de-DE"/>
          </a:p>
        </p:txBody>
      </p:sp>
      <p:sp>
        <p:nvSpPr>
          <p:cNvPr id="6" name="Titel 11"/>
          <p:cNvSpPr>
            <a:spLocks noGrp="1"/>
          </p:cNvSpPr>
          <p:nvPr>
            <p:ph type="title"/>
          </p:nvPr>
        </p:nvSpPr>
        <p:spPr>
          <a:xfrm>
            <a:off x="576262" y="274638"/>
            <a:ext cx="7442201" cy="973870"/>
          </a:xfrm>
        </p:spPr>
        <p:txBody>
          <a:bodyPr>
            <a:normAutofit/>
          </a:bodyPr>
          <a:lstStyle/>
          <a:p>
            <a:r>
              <a:rPr lang="de-DE" dirty="0" smtClean="0"/>
              <a:t>Zur Umsetzung: Wirkungsbeziehungen beachten!</a:t>
            </a:r>
            <a:endParaRPr lang="de-DE" dirty="0"/>
          </a:p>
        </p:txBody>
      </p:sp>
      <p:sp>
        <p:nvSpPr>
          <p:cNvPr id="7" name="Inhaltsplatzhalter 12"/>
          <p:cNvSpPr>
            <a:spLocks noGrp="1"/>
          </p:cNvSpPr>
          <p:nvPr>
            <p:ph idx="1"/>
          </p:nvPr>
        </p:nvSpPr>
        <p:spPr>
          <a:xfrm>
            <a:off x="576262" y="1600200"/>
            <a:ext cx="7442201" cy="4525963"/>
          </a:xfrm>
        </p:spPr>
        <p:txBody>
          <a:bodyPr/>
          <a:lstStyle/>
          <a:p>
            <a:pPr marL="0" indent="0">
              <a:buNone/>
            </a:pPr>
            <a:r>
              <a:rPr lang="de-DE" dirty="0"/>
              <a:t>Das KSM ist eine Blaupause für die Steuerung einer modernen Kommunalverwaltung. </a:t>
            </a:r>
            <a:endParaRPr lang="de-DE" dirty="0" smtClean="0"/>
          </a:p>
          <a:p>
            <a:pPr marL="0" indent="0">
              <a:buNone/>
            </a:pPr>
            <a:r>
              <a:rPr lang="de-DE" dirty="0" smtClean="0"/>
              <a:t>Dabei </a:t>
            </a:r>
            <a:r>
              <a:rPr lang="de-DE" dirty="0"/>
              <a:t>ist es, ähnlich wie das NSM, keine Toolbox, aus der man sich beliebig bedienen kann. </a:t>
            </a:r>
            <a:endParaRPr lang="de-DE" dirty="0" smtClean="0"/>
          </a:p>
          <a:p>
            <a:pPr marL="0" indent="0">
              <a:buNone/>
            </a:pPr>
            <a:r>
              <a:rPr lang="de-DE" dirty="0" smtClean="0"/>
              <a:t>Es </a:t>
            </a:r>
            <a:r>
              <a:rPr lang="de-DE" dirty="0"/>
              <a:t>ist vielmehr ein in sich geschlossenes (gleichwohl für Partizipationsprozesse offenes) System aus </a:t>
            </a:r>
            <a:r>
              <a:rPr lang="de-DE" dirty="0" smtClean="0"/>
              <a:t>Steuerungsakteuren</a:t>
            </a:r>
            <a:r>
              <a:rPr lang="de-DE" dirty="0"/>
              <a:t>, </a:t>
            </a:r>
            <a:r>
              <a:rPr lang="de-DE" dirty="0" smtClean="0"/>
              <a:t>-prozessen </a:t>
            </a:r>
            <a:r>
              <a:rPr lang="de-DE" dirty="0"/>
              <a:t>und </a:t>
            </a:r>
            <a:r>
              <a:rPr lang="de-DE" dirty="0" smtClean="0"/>
              <a:t>-instrumenten</a:t>
            </a:r>
            <a:r>
              <a:rPr lang="de-DE" dirty="0"/>
              <a:t>, bei dem das Funktionieren vom Zusammenspiel aller Teile abhängt. Mehr einem Organismus vergleichbar als einem Baukasten. </a:t>
            </a:r>
            <a:endParaRPr lang="de-DE" dirty="0" smtClean="0"/>
          </a:p>
          <a:p>
            <a:pPr marL="0" indent="0">
              <a:buNone/>
            </a:pPr>
            <a:r>
              <a:rPr lang="de-DE" dirty="0" smtClean="0"/>
              <a:t>Entscheidet </a:t>
            </a:r>
            <a:r>
              <a:rPr lang="de-DE" dirty="0"/>
              <a:t>man sich vor Ort für eine sequenzielle Umsetzung, müssen die Wirkungsbeziehungen der Komponenten des neuen Systems auf ihre Verträglichkeit mit dem Bestehenden hinterfragt werden</a:t>
            </a:r>
            <a:r>
              <a:rPr lang="de-DE" dirty="0" smtClean="0"/>
              <a:t>.</a:t>
            </a:r>
            <a:endParaRPr lang="de-DE" dirty="0"/>
          </a:p>
        </p:txBody>
      </p:sp>
    </p:spTree>
    <p:extLst>
      <p:ext uri="{BB962C8B-B14F-4D97-AF65-F5344CB8AC3E}">
        <p14:creationId xmlns:p14="http://schemas.microsoft.com/office/powerpoint/2010/main" val="65304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581026" y="2130425"/>
            <a:ext cx="7448550" cy="1470025"/>
          </a:xfrm>
          <a:prstGeom prst="rect">
            <a:avLst/>
          </a:prstGeom>
        </p:spPr>
        <p:txBody>
          <a:bodyPr vert="horz" lIns="0" tIns="45720" rIns="108000" bIns="45720" rtlCol="0" anchor="b" anchorCtr="0">
            <a:norm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de-DE" dirty="0"/>
              <a:t>Das Kommunale Steuerungsmodell (KSM) – oder: Kommunen strategisch steuern </a:t>
            </a:r>
          </a:p>
        </p:txBody>
      </p:sp>
      <p:sp>
        <p:nvSpPr>
          <p:cNvPr id="4" name="Fußzeilenplatzhalter 3"/>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6" name="Foliennummernplatzhalter 5"/>
          <p:cNvSpPr>
            <a:spLocks noGrp="1"/>
          </p:cNvSpPr>
          <p:nvPr>
            <p:ph type="sldNum" sz="quarter" idx="12"/>
          </p:nvPr>
        </p:nvSpPr>
        <p:spPr/>
        <p:txBody>
          <a:bodyPr/>
          <a:lstStyle/>
          <a:p>
            <a:fld id="{A7A10AD4-008E-4BC0-85BA-C8279574FCAD}" type="slidenum">
              <a:rPr lang="de-DE" smtClean="0"/>
              <a:t>2</a:t>
            </a:fld>
            <a:endParaRPr lang="de-DE"/>
          </a:p>
        </p:txBody>
      </p:sp>
    </p:spTree>
    <p:extLst>
      <p:ext uri="{BB962C8B-B14F-4D97-AF65-F5344CB8AC3E}">
        <p14:creationId xmlns:p14="http://schemas.microsoft.com/office/powerpoint/2010/main" val="3107025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54CEA336-93EE-44CB-818D-6E32EC5F4BF9}" type="slidenum">
              <a:rPr lang="de-DE" smtClean="0"/>
              <a:pPr/>
              <a:t>20</a:t>
            </a:fld>
            <a:endParaRPr lang="de-DE"/>
          </a:p>
        </p:txBody>
      </p:sp>
      <p:sp>
        <p:nvSpPr>
          <p:cNvPr id="6" name="Text Box 66"/>
          <p:cNvSpPr txBox="1">
            <a:spLocks noChangeArrowheads="1"/>
          </p:cNvSpPr>
          <p:nvPr/>
        </p:nvSpPr>
        <p:spPr bwMode="auto">
          <a:xfrm>
            <a:off x="576263" y="4494213"/>
            <a:ext cx="337343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lnSpc>
                <a:spcPts val="2500"/>
              </a:lnSpc>
            </a:pPr>
            <a:r>
              <a:rPr lang="de-DE" b="1" dirty="0" smtClean="0">
                <a:cs typeface="Arial" pitchFamily="34" charset="0"/>
              </a:rPr>
              <a:t>Ines Jäger</a:t>
            </a:r>
            <a:endParaRPr lang="de-DE" b="1" dirty="0">
              <a:cs typeface="Arial" pitchFamily="34" charset="0"/>
            </a:endParaRPr>
          </a:p>
          <a:p>
            <a:pPr eaLnBrk="1" hangingPunct="1">
              <a:lnSpc>
                <a:spcPts val="2500"/>
              </a:lnSpc>
            </a:pPr>
            <a:r>
              <a:rPr lang="de-DE" dirty="0"/>
              <a:t>Telefon +49 221 </a:t>
            </a:r>
            <a:r>
              <a:rPr lang="de-DE" dirty="0" smtClean="0"/>
              <a:t>37689-48 </a:t>
            </a:r>
            <a:r>
              <a:rPr lang="de-DE" dirty="0" smtClean="0">
                <a:solidFill>
                  <a:schemeClr val="hlink"/>
                </a:solidFill>
              </a:rPr>
              <a:t>Ines.Jaeger@kgst.de </a:t>
            </a:r>
            <a:endParaRPr lang="de-DE" dirty="0">
              <a:solidFill>
                <a:schemeClr val="hlink"/>
              </a:solidFill>
            </a:endParaRPr>
          </a:p>
          <a:p>
            <a:pPr eaLnBrk="1" hangingPunct="1">
              <a:lnSpc>
                <a:spcPts val="2500"/>
              </a:lnSpc>
            </a:pPr>
            <a:endParaRPr lang="de-DE" dirty="0">
              <a:solidFill>
                <a:schemeClr val="hlink"/>
              </a:solidFill>
            </a:endParaRPr>
          </a:p>
          <a:p>
            <a:pPr eaLnBrk="1" hangingPunct="1">
              <a:lnSpc>
                <a:spcPts val="2500"/>
              </a:lnSpc>
            </a:pPr>
            <a:r>
              <a:rPr lang="de-DE" dirty="0">
                <a:solidFill>
                  <a:schemeClr val="hlink"/>
                </a:solidFill>
              </a:rPr>
              <a:t>www.kgst.de</a:t>
            </a:r>
            <a:r>
              <a:rPr lang="de-DE" dirty="0">
                <a:solidFill>
                  <a:srgbClr val="17981C"/>
                </a:solidFill>
              </a:rPr>
              <a:t> </a:t>
            </a:r>
          </a:p>
        </p:txBody>
      </p:sp>
      <p:sp>
        <p:nvSpPr>
          <p:cNvPr id="7" name="Text Box 66"/>
          <p:cNvSpPr txBox="1">
            <a:spLocks noChangeArrowheads="1"/>
          </p:cNvSpPr>
          <p:nvPr/>
        </p:nvSpPr>
        <p:spPr bwMode="auto">
          <a:xfrm>
            <a:off x="576261" y="2773363"/>
            <a:ext cx="3373437" cy="132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lnSpc>
                <a:spcPts val="2500"/>
              </a:lnSpc>
            </a:pPr>
            <a:r>
              <a:rPr lang="de-DE" b="1" dirty="0" smtClean="0">
                <a:cs typeface="Arial" pitchFamily="34" charset="0"/>
              </a:rPr>
              <a:t>Elke Holzrichter</a:t>
            </a:r>
            <a:endParaRPr lang="de-DE" b="1" dirty="0">
              <a:cs typeface="Arial" pitchFamily="34" charset="0"/>
            </a:endParaRPr>
          </a:p>
          <a:p>
            <a:pPr eaLnBrk="1" hangingPunct="1">
              <a:lnSpc>
                <a:spcPts val="2500"/>
              </a:lnSpc>
            </a:pPr>
            <a:r>
              <a:rPr lang="de-DE" dirty="0"/>
              <a:t>Telefon +49 221 </a:t>
            </a:r>
            <a:r>
              <a:rPr lang="de-DE" dirty="0" smtClean="0"/>
              <a:t>37689-23 </a:t>
            </a:r>
            <a:r>
              <a:rPr lang="de-DE" dirty="0" smtClean="0">
                <a:solidFill>
                  <a:schemeClr val="hlink"/>
                </a:solidFill>
              </a:rPr>
              <a:t>Elke.Holzrichter@kgst.de </a:t>
            </a:r>
            <a:endParaRPr lang="de-DE" dirty="0">
              <a:solidFill>
                <a:schemeClr val="hlink"/>
              </a:solidFill>
            </a:endParaRPr>
          </a:p>
          <a:p>
            <a:pPr eaLnBrk="1" hangingPunct="1">
              <a:lnSpc>
                <a:spcPts val="2500"/>
              </a:lnSpc>
            </a:pPr>
            <a:endParaRPr lang="de-DE" dirty="0">
              <a:solidFill>
                <a:schemeClr val="hlink"/>
              </a:solidFill>
            </a:endParaRPr>
          </a:p>
        </p:txBody>
      </p:sp>
      <p:sp>
        <p:nvSpPr>
          <p:cNvPr id="8" name="Text Box 66"/>
          <p:cNvSpPr txBox="1">
            <a:spLocks noChangeArrowheads="1"/>
          </p:cNvSpPr>
          <p:nvPr/>
        </p:nvSpPr>
        <p:spPr bwMode="auto">
          <a:xfrm>
            <a:off x="576262" y="1027113"/>
            <a:ext cx="3373437" cy="132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lnSpc>
                <a:spcPts val="2500"/>
              </a:lnSpc>
            </a:pPr>
            <a:r>
              <a:rPr lang="de-DE" b="1" dirty="0" smtClean="0">
                <a:cs typeface="Arial" pitchFamily="34" charset="0"/>
              </a:rPr>
              <a:t>Dr. Alfred Reichwein</a:t>
            </a:r>
            <a:endParaRPr lang="de-DE" b="1" dirty="0">
              <a:cs typeface="Arial" pitchFamily="34" charset="0"/>
            </a:endParaRPr>
          </a:p>
          <a:p>
            <a:pPr eaLnBrk="1" hangingPunct="1">
              <a:lnSpc>
                <a:spcPts val="2500"/>
              </a:lnSpc>
            </a:pPr>
            <a:r>
              <a:rPr lang="de-DE" dirty="0"/>
              <a:t>Telefon +49 221 </a:t>
            </a:r>
            <a:r>
              <a:rPr lang="de-DE" dirty="0" smtClean="0"/>
              <a:t>37689-44 </a:t>
            </a:r>
            <a:r>
              <a:rPr lang="de-DE" dirty="0">
                <a:solidFill>
                  <a:schemeClr val="hlink"/>
                </a:solidFill>
              </a:rPr>
              <a:t>Alfred.Reichwein@kgst.de</a:t>
            </a:r>
            <a:r>
              <a:rPr lang="de-DE" dirty="0" smtClean="0">
                <a:solidFill>
                  <a:schemeClr val="hlink"/>
                </a:solidFill>
              </a:rPr>
              <a:t> </a:t>
            </a:r>
            <a:endParaRPr lang="de-DE" dirty="0">
              <a:solidFill>
                <a:schemeClr val="hlink"/>
              </a:solidFill>
            </a:endParaRPr>
          </a:p>
          <a:p>
            <a:pPr eaLnBrk="1" hangingPunct="1">
              <a:lnSpc>
                <a:spcPts val="2500"/>
              </a:lnSpc>
            </a:pPr>
            <a:endParaRPr lang="de-DE" dirty="0">
              <a:solidFill>
                <a:schemeClr val="hlink"/>
              </a:solidFill>
            </a:endParaRPr>
          </a:p>
        </p:txBody>
      </p:sp>
      <p:sp>
        <p:nvSpPr>
          <p:cNvPr id="9" name="Fußzeilenplatzhalter 1"/>
          <p:cNvSpPr>
            <a:spLocks noGrp="1"/>
          </p:cNvSpPr>
          <p:nvPr>
            <p:ph type="ftr" sz="quarter" idx="11"/>
          </p:nvPr>
        </p:nvSpPr>
        <p:spPr>
          <a:xfrm>
            <a:off x="1233837" y="6451479"/>
            <a:ext cx="6480000" cy="168275"/>
          </a:xfrm>
        </p:spPr>
        <p:txBody>
          <a:bodyPr/>
          <a:lstStyle/>
          <a:p>
            <a:r>
              <a:rPr lang="de-DE" smtClean="0"/>
              <a:t>19. Europäischer Verwaltungskongress, 27.-28.02.2014, Dr. Alfred Reichwein</a:t>
            </a:r>
            <a:endParaRPr lang="de-DE" dirty="0"/>
          </a:p>
        </p:txBody>
      </p:sp>
    </p:spTree>
    <p:extLst>
      <p:ext uri="{BB962C8B-B14F-4D97-AF65-F5344CB8AC3E}">
        <p14:creationId xmlns:p14="http://schemas.microsoft.com/office/powerpoint/2010/main" val="259365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smtClean="0"/>
              <a:t>10 ½ Thesen zum</a:t>
            </a:r>
            <a:br>
              <a:rPr lang="de-DE" dirty="0" smtClean="0"/>
            </a:br>
            <a:r>
              <a:rPr lang="de-DE" dirty="0" smtClean="0"/>
              <a:t>Kommunalen </a:t>
            </a:r>
            <a:r>
              <a:rPr lang="de-DE" dirty="0"/>
              <a:t>Steuerungsmodell</a:t>
            </a:r>
          </a:p>
        </p:txBody>
      </p:sp>
      <p:sp>
        <p:nvSpPr>
          <p:cNvPr id="4" name="Fußzeilenplatzhalter 3"/>
          <p:cNvSpPr>
            <a:spLocks noGrp="1"/>
          </p:cNvSpPr>
          <p:nvPr>
            <p:ph type="ftr" sz="quarter" idx="11"/>
          </p:nvPr>
        </p:nvSpPr>
        <p:spPr/>
        <p:txBody>
          <a:bodyPr/>
          <a:lstStyle/>
          <a:p>
            <a:r>
              <a:rPr lang="de-DE" smtClean="0"/>
              <a:t>19. Europäischer Verwaltungskongress, 27.-28.02.2014, Dr. Alfred Reichwein</a:t>
            </a:r>
            <a:endParaRPr lang="de-DE"/>
          </a:p>
        </p:txBody>
      </p:sp>
      <p:sp>
        <p:nvSpPr>
          <p:cNvPr id="6" name="Foliennummernplatzhalter 5"/>
          <p:cNvSpPr>
            <a:spLocks noGrp="1"/>
          </p:cNvSpPr>
          <p:nvPr>
            <p:ph type="sldNum" sz="quarter" idx="12"/>
          </p:nvPr>
        </p:nvSpPr>
        <p:spPr/>
        <p:txBody>
          <a:bodyPr/>
          <a:lstStyle/>
          <a:p>
            <a:fld id="{A7A10AD4-008E-4BC0-85BA-C8279574FCAD}" type="slidenum">
              <a:rPr lang="de-DE" smtClean="0"/>
              <a:t>3</a:t>
            </a:fld>
            <a:endParaRPr lang="de-DE"/>
          </a:p>
        </p:txBody>
      </p:sp>
    </p:spTree>
    <p:extLst>
      <p:ext uri="{BB962C8B-B14F-4D97-AF65-F5344CB8AC3E}">
        <p14:creationId xmlns:p14="http://schemas.microsoft.com/office/powerpoint/2010/main" val="3062034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smtClean="0"/>
              <a:t>1. Die Kommune </a:t>
            </a:r>
            <a:r>
              <a:rPr lang="de-DE" dirty="0"/>
              <a:t>ist im </a:t>
            </a:r>
            <a:r>
              <a:rPr lang="de-DE" dirty="0" smtClean="0"/>
              <a:t>21. Jhdt. einem rasanten Wandel unterworfen.</a:t>
            </a:r>
            <a:endParaRPr lang="de-DE" dirty="0"/>
          </a:p>
        </p:txBody>
      </p:sp>
      <p:sp>
        <p:nvSpPr>
          <p:cNvPr id="13" name="Inhaltsplatzhalter 12"/>
          <p:cNvSpPr>
            <a:spLocks noGrp="1"/>
          </p:cNvSpPr>
          <p:nvPr>
            <p:ph idx="1"/>
          </p:nvPr>
        </p:nvSpPr>
        <p:spPr/>
        <p:txBody>
          <a:bodyPr/>
          <a:lstStyle/>
          <a:p>
            <a:r>
              <a:rPr lang="de-DE" dirty="0" smtClean="0"/>
              <a:t>Demografische Entwicklung und Wertewandel</a:t>
            </a:r>
          </a:p>
          <a:p>
            <a:r>
              <a:rPr lang="de-DE" dirty="0" smtClean="0"/>
              <a:t>Chancengleichheit und Vielfalt</a:t>
            </a:r>
          </a:p>
          <a:p>
            <a:r>
              <a:rPr lang="de-DE" dirty="0" smtClean="0"/>
              <a:t>Wirtschaftliche und soziale Veränderungen im Zuge einer fortschreitenden Globalisierung</a:t>
            </a:r>
          </a:p>
          <a:p>
            <a:r>
              <a:rPr lang="de-DE" dirty="0" smtClean="0"/>
              <a:t>Kommune in Europa</a:t>
            </a:r>
          </a:p>
          <a:p>
            <a:r>
              <a:rPr lang="de-DE" dirty="0" smtClean="0"/>
              <a:t>Klimawandel</a:t>
            </a:r>
          </a:p>
          <a:p>
            <a:pPr lvl="0"/>
            <a:r>
              <a:rPr lang="de-DE" dirty="0"/>
              <a:t>Rolle und Bedeutung des Internets und der sozialen Medien</a:t>
            </a:r>
            <a:r>
              <a:rPr lang="de-DE" dirty="0" smtClean="0"/>
              <a:t>,</a:t>
            </a:r>
            <a:endParaRPr lang="de-DE" dirty="0"/>
          </a:p>
          <a:p>
            <a:pPr lvl="0"/>
            <a:r>
              <a:rPr lang="de-DE" dirty="0"/>
              <a:t>Selbstverständnis und Rolle der Bürgerinnen und Bürger in der Kommune</a:t>
            </a:r>
            <a:r>
              <a:rPr lang="de-DE" dirty="0" smtClean="0"/>
              <a:t>,</a:t>
            </a:r>
            <a:endParaRPr lang="de-DE" dirty="0"/>
          </a:p>
          <a:p>
            <a:pPr lvl="0"/>
            <a:r>
              <a:rPr lang="de-DE" dirty="0"/>
              <a:t>Regeln und Qualität politischer </a:t>
            </a:r>
            <a:r>
              <a:rPr lang="de-DE" dirty="0" smtClean="0"/>
              <a:t>Steuerung</a:t>
            </a:r>
            <a:endParaRPr lang="de-DE" dirty="0"/>
          </a:p>
          <a:p>
            <a:pPr lvl="0"/>
            <a:r>
              <a:rPr lang="de-DE" dirty="0" smtClean="0"/>
              <a:t>Kommunale Aufgaben </a:t>
            </a:r>
            <a:r>
              <a:rPr lang="de-DE" dirty="0"/>
              <a:t>und </a:t>
            </a:r>
            <a:r>
              <a:rPr lang="de-DE" dirty="0" smtClean="0"/>
              <a:t>Finanzen</a:t>
            </a:r>
            <a:endParaRPr lang="de-DE" dirty="0"/>
          </a:p>
          <a:p>
            <a:pPr lvl="0"/>
            <a:r>
              <a:rPr lang="de-DE" dirty="0"/>
              <a:t>Qualität und Quantität </a:t>
            </a:r>
            <a:r>
              <a:rPr lang="de-DE" dirty="0" smtClean="0"/>
              <a:t>des Personals</a:t>
            </a:r>
            <a:endParaRPr lang="de-DE" dirty="0"/>
          </a:p>
          <a:p>
            <a:pPr lvl="0"/>
            <a:r>
              <a:rPr lang="de-DE" dirty="0"/>
              <a:t>Führungs- und </a:t>
            </a:r>
            <a:r>
              <a:rPr lang="de-DE" dirty="0" smtClean="0"/>
              <a:t>Organisationskultur</a:t>
            </a:r>
            <a:endParaRPr lang="de-DE" dirty="0"/>
          </a:p>
          <a:p>
            <a:endParaRPr lang="de-DE" dirty="0"/>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4</a:t>
            </a:fld>
            <a:endParaRPr lang="de-DE" dirty="0"/>
          </a:p>
        </p:txBody>
      </p:sp>
    </p:spTree>
    <p:extLst>
      <p:ext uri="{BB962C8B-B14F-4D97-AF65-F5344CB8AC3E}">
        <p14:creationId xmlns:p14="http://schemas.microsoft.com/office/powerpoint/2010/main" val="2376846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smtClean="0"/>
              <a:t>2. Kommunen agieren in unterschiedlichen Leitbildern.</a:t>
            </a:r>
            <a:endParaRPr lang="de-DE" dirty="0"/>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5</a:t>
            </a:fld>
            <a:endParaRPr lang="de-DE"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260" y="1649362"/>
            <a:ext cx="7805874" cy="46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487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normAutofit fontScale="90000"/>
          </a:bodyPr>
          <a:lstStyle/>
          <a:p>
            <a:r>
              <a:rPr lang="de-DE" dirty="0" smtClean="0"/>
              <a:t>3. Das NSM hat die kommunale Welt verändert.</a:t>
            </a:r>
            <a:br>
              <a:rPr lang="de-DE" dirty="0" smtClean="0"/>
            </a:br>
            <a:r>
              <a:rPr lang="de-DE" dirty="0" smtClean="0"/>
              <a:t>(Impuls für Reform &amp; neue Kultur)</a:t>
            </a:r>
            <a:endParaRPr lang="de-DE" dirty="0"/>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6</a:t>
            </a:fld>
            <a:endParaRPr lang="de-D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278" y="1600200"/>
            <a:ext cx="717216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081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smtClean="0"/>
              <a:t>4. Die </a:t>
            </a:r>
            <a:r>
              <a:rPr lang="de-DE" dirty="0"/>
              <a:t>U</a:t>
            </a:r>
            <a:r>
              <a:rPr lang="de-DE" dirty="0" smtClean="0"/>
              <a:t>msetzung des NSM hat Stärken und Schwächen.</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789100496"/>
              </p:ext>
            </p:extLst>
          </p:nvPr>
        </p:nvGraphicFramePr>
        <p:xfrm>
          <a:off x="653142" y="1470082"/>
          <a:ext cx="7156580" cy="4724400"/>
        </p:xfrm>
        <a:graphic>
          <a:graphicData uri="http://schemas.openxmlformats.org/drawingml/2006/table">
            <a:tbl>
              <a:tblPr firstRow="1" firstCol="1" bandRow="1"/>
              <a:tblGrid>
                <a:gridCol w="3578290"/>
                <a:gridCol w="3578290"/>
              </a:tblGrid>
              <a:tr h="281593">
                <a:tc>
                  <a:txBody>
                    <a:bodyPr/>
                    <a:lstStyle/>
                    <a:p>
                      <a:pPr algn="just">
                        <a:lnSpc>
                          <a:spcPct val="125000"/>
                        </a:lnSpc>
                        <a:spcBef>
                          <a:spcPts val="900"/>
                        </a:spcBef>
                        <a:spcAft>
                          <a:spcPts val="0"/>
                        </a:spcAft>
                      </a:pPr>
                      <a:r>
                        <a:rPr lang="de-DE" sz="1600" b="1" dirty="0">
                          <a:effectLst/>
                          <a:latin typeface="Arial"/>
                          <a:ea typeface="Times New Roman"/>
                          <a:cs typeface="Times New Roman"/>
                        </a:rPr>
                        <a:t>Stärken des NSM</a:t>
                      </a:r>
                      <a:endParaRPr lang="de-DE" sz="1600" dirty="0">
                        <a:effectLst/>
                        <a:latin typeface="Arial"/>
                        <a:ea typeface="Times New Roman"/>
                        <a:cs typeface="Times New Roman"/>
                      </a:endParaRPr>
                    </a:p>
                  </a:txBody>
                  <a:tcPr marL="68580" marR="68580" marT="0" marB="0">
                    <a:lnL>
                      <a:noFill/>
                    </a:lnL>
                    <a:lnR w="19050" cap="flat" cmpd="sng" algn="ctr">
                      <a:solidFill>
                        <a:srgbClr val="008000"/>
                      </a:solidFill>
                      <a:prstDash val="solid"/>
                      <a:round/>
                      <a:headEnd type="none" w="med" len="med"/>
                      <a:tailEnd type="none" w="med" len="med"/>
                    </a:lnR>
                    <a:lnT w="381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25000"/>
                        </a:lnSpc>
                        <a:spcBef>
                          <a:spcPts val="900"/>
                        </a:spcBef>
                        <a:spcAft>
                          <a:spcPts val="0"/>
                        </a:spcAft>
                      </a:pPr>
                      <a:r>
                        <a:rPr lang="de-DE" sz="1600" b="1" dirty="0">
                          <a:effectLst/>
                          <a:latin typeface="Arial"/>
                          <a:ea typeface="Times New Roman"/>
                          <a:cs typeface="Times New Roman"/>
                        </a:rPr>
                        <a:t>Schwächen des NSM</a:t>
                      </a:r>
                      <a:endParaRPr lang="de-DE" sz="1600" dirty="0">
                        <a:effectLst/>
                        <a:latin typeface="Arial"/>
                        <a:ea typeface="Times New Roman"/>
                        <a:cs typeface="Times New Roman"/>
                      </a:endParaRPr>
                    </a:p>
                  </a:txBody>
                  <a:tcPr marL="68580" marR="68580" marT="0" marB="0">
                    <a:lnL w="19050" cap="flat" cmpd="sng" algn="ctr">
                      <a:solidFill>
                        <a:srgbClr val="008000"/>
                      </a:solidFill>
                      <a:prstDash val="solid"/>
                      <a:round/>
                      <a:headEnd type="none" w="med" len="med"/>
                      <a:tailEnd type="none" w="med" len="med"/>
                    </a:lnL>
                    <a:lnR>
                      <a:noFill/>
                    </a:lnR>
                    <a:lnT w="381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r h="3711909">
                <a:tc>
                  <a:txBody>
                    <a:bodyPr/>
                    <a:lstStyle/>
                    <a:p>
                      <a:pPr marL="285750" indent="-285750" algn="l">
                        <a:lnSpc>
                          <a:spcPct val="125000"/>
                        </a:lnSpc>
                        <a:spcBef>
                          <a:spcPts val="900"/>
                        </a:spcBef>
                        <a:spcAft>
                          <a:spcPts val="0"/>
                        </a:spcAft>
                        <a:buFont typeface="Wingdings" pitchFamily="2" charset="2"/>
                        <a:buChar char="§"/>
                      </a:pPr>
                      <a:r>
                        <a:rPr lang="de-DE" sz="1600" dirty="0">
                          <a:effectLst/>
                          <a:latin typeface="Arial"/>
                          <a:ea typeface="Times New Roman"/>
                          <a:cs typeface="Times New Roman"/>
                        </a:rPr>
                        <a:t>Klarere </a:t>
                      </a:r>
                      <a:r>
                        <a:rPr lang="de-DE" sz="1600" dirty="0" smtClean="0">
                          <a:effectLst/>
                          <a:latin typeface="Arial"/>
                          <a:ea typeface="Times New Roman"/>
                          <a:cs typeface="Times New Roman"/>
                        </a:rPr>
                        <a:t>Verantwortungszuordnung</a:t>
                      </a:r>
                      <a:r>
                        <a:rPr lang="de-DE" sz="1600" dirty="0">
                          <a:effectLst/>
                          <a:latin typeface="Arial"/>
                          <a:ea typeface="Times New Roman"/>
                          <a:cs typeface="Times New Roman"/>
                        </a:rPr>
                        <a:t/>
                      </a:r>
                      <a:br>
                        <a:rPr lang="de-DE" sz="1600" dirty="0">
                          <a:effectLst/>
                          <a:latin typeface="Arial"/>
                          <a:ea typeface="Times New Roman"/>
                          <a:cs typeface="Times New Roman"/>
                        </a:rPr>
                      </a:br>
                      <a:r>
                        <a:rPr lang="de-DE" sz="1600" dirty="0">
                          <a:effectLst/>
                          <a:latin typeface="Arial"/>
                          <a:ea typeface="Times New Roman"/>
                          <a:cs typeface="Times New Roman"/>
                        </a:rPr>
                        <a:t>(dezentrale </a:t>
                      </a:r>
                      <a:r>
                        <a:rPr lang="de-DE" sz="1600" dirty="0" smtClean="0">
                          <a:effectLst/>
                          <a:latin typeface="Arial"/>
                          <a:ea typeface="Times New Roman"/>
                          <a:cs typeface="Times New Roman"/>
                        </a:rPr>
                        <a:t>Ergebnis-verantwortung</a:t>
                      </a:r>
                      <a:r>
                        <a:rPr lang="de-DE" sz="1600" dirty="0">
                          <a:effectLst/>
                          <a:latin typeface="Arial"/>
                          <a:ea typeface="Times New Roman"/>
                          <a:cs typeface="Times New Roman"/>
                        </a:rPr>
                        <a:t>).</a:t>
                      </a:r>
                    </a:p>
                    <a:p>
                      <a:pPr marL="285750" indent="-285750" algn="l">
                        <a:lnSpc>
                          <a:spcPct val="125000"/>
                        </a:lnSpc>
                        <a:spcBef>
                          <a:spcPts val="900"/>
                        </a:spcBef>
                        <a:spcAft>
                          <a:spcPts val="0"/>
                        </a:spcAft>
                        <a:buFont typeface="Wingdings" pitchFamily="2" charset="2"/>
                        <a:buChar char="§"/>
                      </a:pPr>
                      <a:r>
                        <a:rPr lang="de-DE" sz="1600" dirty="0">
                          <a:effectLst/>
                          <a:latin typeface="Arial"/>
                          <a:ea typeface="Times New Roman"/>
                          <a:cs typeface="Times New Roman"/>
                        </a:rPr>
                        <a:t>Verbesserte Bürgerorientierung.</a:t>
                      </a:r>
                    </a:p>
                    <a:p>
                      <a:pPr marL="285750" indent="-285750" algn="l">
                        <a:lnSpc>
                          <a:spcPct val="125000"/>
                        </a:lnSpc>
                        <a:spcBef>
                          <a:spcPts val="900"/>
                        </a:spcBef>
                        <a:spcAft>
                          <a:spcPts val="0"/>
                        </a:spcAft>
                        <a:buFont typeface="Wingdings" pitchFamily="2" charset="2"/>
                        <a:buChar char="§"/>
                      </a:pPr>
                      <a:r>
                        <a:rPr lang="de-DE" sz="1600" dirty="0">
                          <a:effectLst/>
                          <a:latin typeface="Arial"/>
                          <a:ea typeface="Times New Roman"/>
                          <a:cs typeface="Times New Roman"/>
                        </a:rPr>
                        <a:t>Verbessertes </a:t>
                      </a:r>
                      <a:r>
                        <a:rPr lang="de-DE" sz="1600" dirty="0" smtClean="0">
                          <a:effectLst/>
                          <a:latin typeface="Arial"/>
                          <a:ea typeface="Times New Roman"/>
                          <a:cs typeface="Times New Roman"/>
                        </a:rPr>
                        <a:t>Ressourcen-management</a:t>
                      </a:r>
                      <a:r>
                        <a:rPr lang="de-DE" sz="1600" dirty="0">
                          <a:effectLst/>
                          <a:latin typeface="Arial"/>
                          <a:ea typeface="Times New Roman"/>
                          <a:cs typeface="Times New Roman"/>
                        </a:rPr>
                        <a:t>.</a:t>
                      </a:r>
                    </a:p>
                    <a:p>
                      <a:pPr marL="285750" indent="-285750" algn="l">
                        <a:lnSpc>
                          <a:spcPct val="125000"/>
                        </a:lnSpc>
                        <a:spcBef>
                          <a:spcPts val="900"/>
                        </a:spcBef>
                        <a:spcAft>
                          <a:spcPts val="0"/>
                        </a:spcAft>
                        <a:buFont typeface="Wingdings" pitchFamily="2" charset="2"/>
                        <a:buChar char="§"/>
                      </a:pPr>
                      <a:r>
                        <a:rPr lang="de-DE" sz="1600" dirty="0">
                          <a:effectLst/>
                          <a:latin typeface="Arial"/>
                          <a:ea typeface="Times New Roman"/>
                          <a:cs typeface="Times New Roman"/>
                        </a:rPr>
                        <a:t>Erhöhte Transparenz im operativen Bereich.</a:t>
                      </a:r>
                    </a:p>
                  </a:txBody>
                  <a:tcPr marL="68580" marR="68580" marT="0" marB="0">
                    <a:lnL>
                      <a:noFill/>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38100" cap="flat" cmpd="sng" algn="ctr">
                      <a:solidFill>
                        <a:srgbClr val="008000"/>
                      </a:solidFill>
                      <a:prstDash val="solid"/>
                      <a:round/>
                      <a:headEnd type="none" w="med" len="med"/>
                      <a:tailEnd type="none" w="med" len="med"/>
                    </a:lnB>
                  </a:tcPr>
                </a:tc>
                <a:tc>
                  <a:txBody>
                    <a:bodyPr/>
                    <a:lstStyle/>
                    <a:p>
                      <a:pPr marL="285750" indent="-285750" algn="l" defTabSz="914400" rtl="0" eaLnBrk="1" latinLnBrk="0" hangingPunct="1">
                        <a:lnSpc>
                          <a:spcPct val="125000"/>
                        </a:lnSpc>
                        <a:spcBef>
                          <a:spcPts val="900"/>
                        </a:spcBef>
                        <a:spcAft>
                          <a:spcPts val="0"/>
                        </a:spcAft>
                        <a:buFont typeface="Wingdings" pitchFamily="2" charset="2"/>
                        <a:buChar char="§"/>
                      </a:pPr>
                      <a:r>
                        <a:rPr lang="de-DE" sz="1600" kern="1200" dirty="0">
                          <a:solidFill>
                            <a:schemeClr val="tx1"/>
                          </a:solidFill>
                          <a:effectLst/>
                          <a:latin typeface="Arial"/>
                          <a:ea typeface="Times New Roman"/>
                          <a:cs typeface="Times New Roman"/>
                        </a:rPr>
                        <a:t>Unzureichende Betrachtung der besonderen politischen </a:t>
                      </a:r>
                      <a:r>
                        <a:rPr lang="de-DE" sz="1600" kern="1200" dirty="0" smtClean="0">
                          <a:solidFill>
                            <a:schemeClr val="tx1"/>
                          </a:solidFill>
                          <a:effectLst/>
                          <a:latin typeface="Arial"/>
                          <a:ea typeface="Times New Roman"/>
                          <a:cs typeface="Times New Roman"/>
                        </a:rPr>
                        <a:t>Steuerungsrationalität</a:t>
                      </a:r>
                      <a:r>
                        <a:rPr lang="de-DE" sz="1600" kern="1200" dirty="0">
                          <a:solidFill>
                            <a:schemeClr val="tx1"/>
                          </a:solidFill>
                          <a:effectLst/>
                          <a:latin typeface="Arial"/>
                          <a:ea typeface="Times New Roman"/>
                          <a:cs typeface="Times New Roman"/>
                        </a:rPr>
                        <a:t>.</a:t>
                      </a:r>
                    </a:p>
                    <a:p>
                      <a:pPr marL="285750" indent="-285750" algn="l" defTabSz="914400" rtl="0" eaLnBrk="1" latinLnBrk="0" hangingPunct="1">
                        <a:lnSpc>
                          <a:spcPct val="125000"/>
                        </a:lnSpc>
                        <a:spcBef>
                          <a:spcPts val="900"/>
                        </a:spcBef>
                        <a:spcAft>
                          <a:spcPts val="0"/>
                        </a:spcAft>
                        <a:buFont typeface="Wingdings" pitchFamily="2" charset="2"/>
                        <a:buChar char="§"/>
                      </a:pPr>
                      <a:r>
                        <a:rPr lang="de-DE" sz="1600" kern="1200" dirty="0">
                          <a:solidFill>
                            <a:schemeClr val="tx1"/>
                          </a:solidFill>
                          <a:effectLst/>
                          <a:latin typeface="Arial"/>
                          <a:ea typeface="Times New Roman"/>
                          <a:cs typeface="Times New Roman"/>
                        </a:rPr>
                        <a:t>Geringe Strategieorientierung.</a:t>
                      </a:r>
                    </a:p>
                    <a:p>
                      <a:pPr marL="285750" indent="-285750" algn="l" defTabSz="914400" rtl="0" eaLnBrk="1" latinLnBrk="0" hangingPunct="1">
                        <a:lnSpc>
                          <a:spcPct val="125000"/>
                        </a:lnSpc>
                        <a:spcBef>
                          <a:spcPts val="900"/>
                        </a:spcBef>
                        <a:spcAft>
                          <a:spcPts val="0"/>
                        </a:spcAft>
                        <a:buFont typeface="Wingdings" pitchFamily="2" charset="2"/>
                        <a:buChar char="§"/>
                      </a:pPr>
                      <a:r>
                        <a:rPr lang="de-DE" sz="1600" kern="1200" dirty="0">
                          <a:solidFill>
                            <a:schemeClr val="tx1"/>
                          </a:solidFill>
                          <a:effectLst/>
                          <a:latin typeface="Arial"/>
                          <a:ea typeface="Times New Roman"/>
                          <a:cs typeface="Times New Roman"/>
                        </a:rPr>
                        <a:t>Zu viel Produktbürokratie, zu wenig Steuerung mit Produkten.</a:t>
                      </a:r>
                    </a:p>
                    <a:p>
                      <a:pPr marL="285750" indent="-285750" algn="l" defTabSz="914400" rtl="0" eaLnBrk="1" latinLnBrk="0" hangingPunct="1">
                        <a:lnSpc>
                          <a:spcPct val="125000"/>
                        </a:lnSpc>
                        <a:spcBef>
                          <a:spcPts val="900"/>
                        </a:spcBef>
                        <a:spcAft>
                          <a:spcPts val="0"/>
                        </a:spcAft>
                        <a:buFont typeface="Wingdings" pitchFamily="2" charset="2"/>
                        <a:buChar char="§"/>
                      </a:pPr>
                      <a:r>
                        <a:rPr lang="de-DE" sz="1600" kern="1200" dirty="0">
                          <a:solidFill>
                            <a:schemeClr val="tx1"/>
                          </a:solidFill>
                          <a:effectLst/>
                          <a:latin typeface="Arial"/>
                          <a:ea typeface="Times New Roman"/>
                          <a:cs typeface="Times New Roman"/>
                        </a:rPr>
                        <a:t>Denken in Steuerungsstrukturen und </a:t>
                      </a:r>
                      <a:r>
                        <a:rPr lang="de-DE" sz="1600" kern="1200" dirty="0" smtClean="0">
                          <a:solidFill>
                            <a:schemeClr val="tx1"/>
                          </a:solidFill>
                          <a:effectLst/>
                          <a:latin typeface="Arial"/>
                          <a:ea typeface="Times New Roman"/>
                          <a:cs typeface="Times New Roman"/>
                        </a:rPr>
                        <a:t>-</a:t>
                      </a:r>
                      <a:r>
                        <a:rPr lang="de-DE" sz="1600" kern="1200" dirty="0">
                          <a:solidFill>
                            <a:schemeClr val="tx1"/>
                          </a:solidFill>
                          <a:effectLst/>
                          <a:latin typeface="Arial"/>
                          <a:ea typeface="Times New Roman"/>
                          <a:cs typeface="Times New Roman"/>
                        </a:rPr>
                        <a:t>instrumenten, nicht in Steuerungsprozessen.</a:t>
                      </a:r>
                    </a:p>
                    <a:p>
                      <a:pPr marL="285750" indent="-285750" algn="l" defTabSz="914400" rtl="0" eaLnBrk="1" latinLnBrk="0" hangingPunct="1">
                        <a:lnSpc>
                          <a:spcPct val="125000"/>
                        </a:lnSpc>
                        <a:spcBef>
                          <a:spcPts val="900"/>
                        </a:spcBef>
                        <a:spcAft>
                          <a:spcPts val="0"/>
                        </a:spcAft>
                        <a:buFont typeface="Wingdings" pitchFamily="2" charset="2"/>
                        <a:buChar char="§"/>
                      </a:pPr>
                      <a:r>
                        <a:rPr lang="de-DE" sz="1600" kern="1200" dirty="0">
                          <a:solidFill>
                            <a:schemeClr val="tx1"/>
                          </a:solidFill>
                          <a:effectLst/>
                          <a:latin typeface="Arial"/>
                          <a:ea typeface="Times New Roman"/>
                          <a:cs typeface="Times New Roman"/>
                        </a:rPr>
                        <a:t>Mangelnde Berücksichtigung der Rolle von Führungskräften und Beschäftigten im </a:t>
                      </a:r>
                      <a:r>
                        <a:rPr lang="de-DE" sz="1600" kern="1200" dirty="0" smtClean="0">
                          <a:solidFill>
                            <a:schemeClr val="tx1"/>
                          </a:solidFill>
                          <a:effectLst/>
                          <a:latin typeface="Arial"/>
                          <a:ea typeface="Times New Roman"/>
                          <a:cs typeface="Times New Roman"/>
                        </a:rPr>
                        <a:t>Modernisierungs-prozess</a:t>
                      </a:r>
                      <a:r>
                        <a:rPr lang="de-DE" sz="1600" kern="1200" dirty="0">
                          <a:solidFill>
                            <a:schemeClr val="tx1"/>
                          </a:solidFill>
                          <a:effectLst/>
                          <a:latin typeface="Arial"/>
                          <a:ea typeface="Times New Roman"/>
                          <a:cs typeface="Times New Roman"/>
                        </a:rPr>
                        <a:t>.</a:t>
                      </a:r>
                    </a:p>
                  </a:txBody>
                  <a:tcPr marL="68580" marR="68580" marT="0" marB="0">
                    <a:lnL w="19050" cap="flat" cmpd="sng" algn="ctr">
                      <a:solidFill>
                        <a:srgbClr val="008000"/>
                      </a:solidFill>
                      <a:prstDash val="solid"/>
                      <a:round/>
                      <a:headEnd type="none" w="med" len="med"/>
                      <a:tailEnd type="none" w="med" len="med"/>
                    </a:lnL>
                    <a:lnR>
                      <a:noFill/>
                    </a:lnR>
                    <a:lnT w="19050" cap="flat" cmpd="sng" algn="ctr">
                      <a:solidFill>
                        <a:srgbClr val="008000"/>
                      </a:solidFill>
                      <a:prstDash val="solid"/>
                      <a:round/>
                      <a:headEnd type="none" w="med" len="med"/>
                      <a:tailEnd type="none" w="med" len="med"/>
                    </a:lnT>
                    <a:lnB w="38100" cap="flat" cmpd="sng" algn="ctr">
                      <a:solidFill>
                        <a:srgbClr val="008000"/>
                      </a:solidFill>
                      <a:prstDash val="solid"/>
                      <a:round/>
                      <a:headEnd type="none" w="med" len="med"/>
                      <a:tailEnd type="none" w="med" len="med"/>
                    </a:lnB>
                  </a:tcPr>
                </a:tc>
              </a:tr>
            </a:tbl>
          </a:graphicData>
        </a:graphic>
      </p:graphicFrame>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7</a:t>
            </a:fld>
            <a:endParaRPr lang="de-DE" dirty="0"/>
          </a:p>
        </p:txBody>
      </p:sp>
    </p:spTree>
    <p:extLst>
      <p:ext uri="{BB962C8B-B14F-4D97-AF65-F5344CB8AC3E}">
        <p14:creationId xmlns:p14="http://schemas.microsoft.com/office/powerpoint/2010/main" val="3086182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smtClean="0"/>
              <a:t>5. Das NSM wurde schon weiterentwickelt.</a:t>
            </a:r>
            <a:endParaRPr lang="de-DE" dirty="0"/>
          </a:p>
        </p:txBody>
      </p:sp>
      <p:sp>
        <p:nvSpPr>
          <p:cNvPr id="13" name="Inhaltsplatzhalter 12"/>
          <p:cNvSpPr>
            <a:spLocks noGrp="1"/>
          </p:cNvSpPr>
          <p:nvPr>
            <p:ph idx="1"/>
          </p:nvPr>
        </p:nvSpPr>
        <p:spPr/>
        <p:txBody>
          <a:bodyPr/>
          <a:lstStyle/>
          <a:p>
            <a:r>
              <a:rPr lang="de-DE" dirty="0"/>
              <a:t>Konzept des </a:t>
            </a:r>
            <a:r>
              <a:rPr lang="de-DE" b="1" dirty="0"/>
              <a:t>Strategischen Managements</a:t>
            </a:r>
            <a:r>
              <a:rPr lang="de-DE" dirty="0"/>
              <a:t> im Rahmen einer nicht nur </a:t>
            </a:r>
            <a:r>
              <a:rPr lang="de-DE" dirty="0" err="1"/>
              <a:t>Outputorientierten</a:t>
            </a:r>
            <a:r>
              <a:rPr lang="de-DE" dirty="0"/>
              <a:t>, sondern Wirkungsorientierten Steuerung. </a:t>
            </a:r>
          </a:p>
          <a:p>
            <a:pPr lvl="1"/>
            <a:r>
              <a:rPr lang="de-DE" dirty="0"/>
              <a:t>Steuerungskreislauf (Beispiel </a:t>
            </a:r>
            <a:r>
              <a:rPr lang="de-DE" dirty="0" smtClean="0"/>
              <a:t>Demografie)</a:t>
            </a:r>
            <a:endParaRPr lang="de-DE" dirty="0"/>
          </a:p>
          <a:p>
            <a:pPr lvl="1"/>
            <a:r>
              <a:rPr lang="de-DE" dirty="0" err="1"/>
              <a:t>Monitoringsysteme</a:t>
            </a:r>
            <a:r>
              <a:rPr lang="de-DE" dirty="0"/>
              <a:t> (zum Beispiel für </a:t>
            </a:r>
            <a:r>
              <a:rPr lang="de-DE" dirty="0" smtClean="0"/>
              <a:t>Demografie</a:t>
            </a:r>
            <a:r>
              <a:rPr lang="de-DE" dirty="0"/>
              <a:t>, Soziales </a:t>
            </a:r>
            <a:r>
              <a:rPr lang="de-DE" dirty="0" smtClean="0"/>
              <a:t>oder Integration</a:t>
            </a:r>
            <a:r>
              <a:rPr lang="de-DE" dirty="0"/>
              <a:t>) liefern die notwendigen Informationen für eine strategische, wirkungsorientierte Steuerung</a:t>
            </a:r>
            <a:r>
              <a:rPr lang="de-DE" dirty="0" smtClean="0"/>
              <a:t>.</a:t>
            </a:r>
            <a:br>
              <a:rPr lang="de-DE" dirty="0" smtClean="0"/>
            </a:br>
            <a:endParaRPr lang="de-DE" dirty="0"/>
          </a:p>
          <a:p>
            <a:r>
              <a:rPr lang="de-DE" b="1" dirty="0" smtClean="0"/>
              <a:t>Organisationspolitik</a:t>
            </a:r>
            <a:r>
              <a:rPr lang="de-DE" dirty="0" smtClean="0"/>
              <a:t>: Verzweigung </a:t>
            </a:r>
            <a:r>
              <a:rPr lang="de-DE" dirty="0"/>
              <a:t>und Verästelungen des </a:t>
            </a:r>
            <a:r>
              <a:rPr lang="de-DE" dirty="0" smtClean="0"/>
              <a:t>Produktionssystems</a:t>
            </a:r>
            <a:endParaRPr lang="de-DE" dirty="0"/>
          </a:p>
          <a:p>
            <a:pPr lvl="1"/>
            <a:r>
              <a:rPr lang="de-DE" dirty="0"/>
              <a:t>Beteiligungen</a:t>
            </a:r>
          </a:p>
          <a:p>
            <a:pPr lvl="1"/>
            <a:r>
              <a:rPr lang="de-DE" dirty="0"/>
              <a:t>Partner (ÖPP, IZ, </a:t>
            </a:r>
            <a:r>
              <a:rPr lang="de-DE" dirty="0" smtClean="0"/>
              <a:t>Freie Träger)</a:t>
            </a:r>
            <a:endParaRPr lang="de-DE" dirty="0"/>
          </a:p>
          <a:p>
            <a:pPr lvl="1"/>
            <a:r>
              <a:rPr lang="de-DE" dirty="0"/>
              <a:t>IT-gestützte </a:t>
            </a:r>
            <a:r>
              <a:rPr lang="de-DE" dirty="0" smtClean="0"/>
              <a:t>Produktionsnetzwerke</a:t>
            </a:r>
            <a:br>
              <a:rPr lang="de-DE" dirty="0" smtClean="0"/>
            </a:br>
            <a:endParaRPr lang="de-DE" dirty="0"/>
          </a:p>
          <a:p>
            <a:r>
              <a:rPr lang="de-DE" b="1" dirty="0"/>
              <a:t>Bürgerengagement und Partizipation</a:t>
            </a:r>
            <a:r>
              <a:rPr lang="de-DE" dirty="0"/>
              <a:t> </a:t>
            </a:r>
          </a:p>
          <a:p>
            <a:endParaRPr lang="de-DE" dirty="0"/>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8</a:t>
            </a:fld>
            <a:endParaRPr lang="de-DE"/>
          </a:p>
        </p:txBody>
      </p:sp>
    </p:spTree>
    <p:extLst>
      <p:ext uri="{BB962C8B-B14F-4D97-AF65-F5344CB8AC3E}">
        <p14:creationId xmlns:p14="http://schemas.microsoft.com/office/powerpoint/2010/main" val="553124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smtClean="0"/>
              <a:t>Zwischenfazit:</a:t>
            </a:r>
            <a:endParaRPr lang="de-DE" dirty="0"/>
          </a:p>
        </p:txBody>
      </p:sp>
      <p:sp>
        <p:nvSpPr>
          <p:cNvPr id="2" name="Fußzeilenplatzhalter 1"/>
          <p:cNvSpPr>
            <a:spLocks noGrp="1"/>
          </p:cNvSpPr>
          <p:nvPr>
            <p:ph type="ftr" sz="quarter" idx="11"/>
          </p:nvPr>
        </p:nvSpPr>
        <p:spPr/>
        <p:txBody>
          <a:bodyPr/>
          <a:lstStyle/>
          <a:p>
            <a:r>
              <a:rPr lang="de-DE" smtClean="0"/>
              <a:t>19. Europäischer Verwaltungskongress, 27.-28.02.2014, Dr. Alfred Reichwein</a:t>
            </a:r>
            <a:endParaRPr lang="de-DE" dirty="0"/>
          </a:p>
        </p:txBody>
      </p:sp>
      <p:sp>
        <p:nvSpPr>
          <p:cNvPr id="3" name="Foliennummernplatzhalter 2"/>
          <p:cNvSpPr>
            <a:spLocks noGrp="1"/>
          </p:cNvSpPr>
          <p:nvPr>
            <p:ph type="sldNum" sz="quarter" idx="12"/>
          </p:nvPr>
        </p:nvSpPr>
        <p:spPr/>
        <p:txBody>
          <a:bodyPr/>
          <a:lstStyle/>
          <a:p>
            <a:fld id="{A7A10AD4-008E-4BC0-85BA-C8279574FCAD}" type="slidenum">
              <a:rPr lang="de-DE" smtClean="0"/>
              <a:t>9</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519" y="1600200"/>
            <a:ext cx="6374423"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440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KGSt-Folien">
  <a:themeElements>
    <a:clrScheme name="KGSt-Folien: vom Grafiker vorgegebene Farben">
      <a:dk1>
        <a:srgbClr val="000000"/>
      </a:dk1>
      <a:lt1>
        <a:srgbClr val="FFFFFF"/>
      </a:lt1>
      <a:dk2>
        <a:srgbClr val="17981C"/>
      </a:dk2>
      <a:lt2>
        <a:srgbClr val="BFBFBF"/>
      </a:lt2>
      <a:accent1>
        <a:srgbClr val="94C083"/>
      </a:accent1>
      <a:accent2>
        <a:srgbClr val="006919"/>
      </a:accent2>
      <a:accent3>
        <a:srgbClr val="E46C0A"/>
      </a:accent3>
      <a:accent4>
        <a:srgbClr val="1E5096"/>
      </a:accent4>
      <a:accent5>
        <a:srgbClr val="FFDD00"/>
      </a:accent5>
      <a:accent6>
        <a:srgbClr val="873C8D"/>
      </a:accent6>
      <a:hlink>
        <a:srgbClr val="17981C"/>
      </a:hlink>
      <a:folHlink>
        <a:srgbClr val="006919"/>
      </a:folHlink>
    </a:clrScheme>
    <a:fontScheme name="KGSt-Schrift">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KGSt-Folien</Template>
  <TotalTime>0</TotalTime>
  <Words>1071</Words>
  <Application>Microsoft Office PowerPoint</Application>
  <PresentationFormat>Bildschirmpräsentation (4:3)</PresentationFormat>
  <Paragraphs>141</Paragraphs>
  <Slides>20</Slides>
  <Notes>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KGSt-Folien</vt:lpstr>
      <vt:lpstr>PowerPoint-Präsentation</vt:lpstr>
      <vt:lpstr>PowerPoint-Präsentation</vt:lpstr>
      <vt:lpstr>10 ½ Thesen zum Kommunalen Steuerungsmodell</vt:lpstr>
      <vt:lpstr>1. Die Kommune ist im 21. Jhdt. einem rasanten Wandel unterworfen.</vt:lpstr>
      <vt:lpstr>2. Kommunen agieren in unterschiedlichen Leitbildern.</vt:lpstr>
      <vt:lpstr>3. Das NSM hat die kommunale Welt verändert. (Impuls für Reform &amp; neue Kultur)</vt:lpstr>
      <vt:lpstr>4. Die Umsetzung des NSM hat Stärken und Schwächen.</vt:lpstr>
      <vt:lpstr>5. Das NSM wurde schon weiterentwickelt.</vt:lpstr>
      <vt:lpstr>Zwischenfazit:</vt:lpstr>
      <vt:lpstr>Sieben Anforderungen an das KSM der KGSt:</vt:lpstr>
      <vt:lpstr>Übersicht: Die Komponenten des KSM</vt:lpstr>
      <vt:lpstr>6. Kommunale Steuerung ist komplex, weil viele Akteure „mitspielen“.</vt:lpstr>
      <vt:lpstr>7. Das KSM definiert das „Spielfeld“ kommunaler Steuerung.</vt:lpstr>
      <vt:lpstr>7 ½. Sollen die Fachbereichsleitungen mit der Gesamt-verantwortung für das operative Geschäft ausgestattet werden, sollte im KSM das Vorstandsmodell zur Anwendung kommen.</vt:lpstr>
      <vt:lpstr>8. Steuerung im KSM findet prozess-orientiert und beteiligungsoffen statt.</vt:lpstr>
      <vt:lpstr>9. Zusammenspiel mit der Politik: Kooperative Führung und Dialog auf Augenhöhe unter Ver-wendung definierter Steuerungsinstrumente.</vt:lpstr>
      <vt:lpstr>Beispiel Kreis Potsdam-Mittelmark: „Gesamtstrategie planen und umsetzen“ mit Strategiekonferenz des Rates</vt:lpstr>
      <vt:lpstr>10. Die Organisationskultur und das Führungsverständnis im KSM brechen mit der klassischen bürokratischen Verwaltungskultur.</vt:lpstr>
      <vt:lpstr>Zur Umsetzung: Wirkungsbeziehungen beachten!</vt:lpstr>
      <vt:lpstr>PowerPoint-Präsentation</vt:lpstr>
    </vt:vector>
  </TitlesOfParts>
  <Company>KGSt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IJ</dc:creator>
  <cp:lastModifiedBy>Schmidt, Natascha - KGSt</cp:lastModifiedBy>
  <cp:revision>103</cp:revision>
  <dcterms:created xsi:type="dcterms:W3CDTF">2013-08-26T11:57:47Z</dcterms:created>
  <dcterms:modified xsi:type="dcterms:W3CDTF">2014-02-24T12:55:14Z</dcterms:modified>
</cp:coreProperties>
</file>